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9" r:id="rId3"/>
    <p:sldId id="265" r:id="rId4"/>
    <p:sldId id="266" r:id="rId5"/>
    <p:sldId id="514" r:id="rId6"/>
    <p:sldId id="516" r:id="rId7"/>
    <p:sldId id="267" r:id="rId8"/>
    <p:sldId id="268" r:id="rId9"/>
    <p:sldId id="269" r:id="rId10"/>
    <p:sldId id="270" r:id="rId11"/>
    <p:sldId id="271" r:id="rId12"/>
    <p:sldId id="518" r:id="rId13"/>
    <p:sldId id="519" r:id="rId14"/>
    <p:sldId id="274" r:id="rId15"/>
    <p:sldId id="275" r:id="rId16"/>
    <p:sldId id="272" r:id="rId17"/>
    <p:sldId id="276" r:id="rId18"/>
    <p:sldId id="273" r:id="rId19"/>
    <p:sldId id="277" r:id="rId20"/>
    <p:sldId id="278" r:id="rId21"/>
    <p:sldId id="279" r:id="rId22"/>
    <p:sldId id="280" r:id="rId23"/>
    <p:sldId id="281" r:id="rId24"/>
    <p:sldId id="608" r:id="rId25"/>
    <p:sldId id="609" r:id="rId26"/>
    <p:sldId id="614" r:id="rId27"/>
    <p:sldId id="611" r:id="rId28"/>
    <p:sldId id="612" r:id="rId29"/>
    <p:sldId id="282" r:id="rId30"/>
    <p:sldId id="283" r:id="rId31"/>
    <p:sldId id="284" r:id="rId32"/>
    <p:sldId id="613" r:id="rId33"/>
    <p:sldId id="561"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D38D4"/>
    <a:srgbClr val="31BB05"/>
    <a:srgbClr val="00C201"/>
    <a:srgbClr val="456FFF"/>
    <a:srgbClr val="DDD203"/>
    <a:srgbClr val="00F3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1346"/>
  </p:normalViewPr>
  <p:slideViewPr>
    <p:cSldViewPr snapToGrid="0" snapToObjects="1">
      <p:cViewPr>
        <p:scale>
          <a:sx n="100" d="100"/>
          <a:sy n="100" d="100"/>
        </p:scale>
        <p:origin x="664" y="4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image" Target="../media/image1.png"/><Relationship Id="rId6" Type="http://schemas.openxmlformats.org/officeDocument/2006/relationships/image" Target="../media/image6.png"/><Relationship Id="rId11" Type="http://schemas.openxmlformats.org/officeDocument/2006/relationships/image" Target="../media/image11.emf"/><Relationship Id="rId5" Type="http://schemas.openxmlformats.org/officeDocument/2006/relationships/image" Target="../media/image5.png"/><Relationship Id="rId10" Type="http://schemas.openxmlformats.org/officeDocument/2006/relationships/image" Target="../media/image10.emf"/><Relationship Id="rId4" Type="http://schemas.openxmlformats.org/officeDocument/2006/relationships/image" Target="../media/image4.png"/><Relationship Id="rId9" Type="http://schemas.openxmlformats.org/officeDocument/2006/relationships/image" Target="../media/image9.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image" Target="../media/image59.emf"/><Relationship Id="rId4" Type="http://schemas.openxmlformats.org/officeDocument/2006/relationships/image" Target="../media/image62.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image" Target="../media/image59.emf"/><Relationship Id="rId7" Type="http://schemas.openxmlformats.org/officeDocument/2006/relationships/image" Target="../media/image67.emf"/><Relationship Id="rId2" Type="http://schemas.openxmlformats.org/officeDocument/2006/relationships/image" Target="../media/image64.emf"/><Relationship Id="rId1" Type="http://schemas.openxmlformats.org/officeDocument/2006/relationships/image" Target="../media/image63.emf"/><Relationship Id="rId6" Type="http://schemas.openxmlformats.org/officeDocument/2006/relationships/image" Target="../media/image66.emf"/><Relationship Id="rId5" Type="http://schemas.openxmlformats.org/officeDocument/2006/relationships/image" Target="../media/image62.emf"/><Relationship Id="rId10" Type="http://schemas.openxmlformats.org/officeDocument/2006/relationships/image" Target="../media/image70.emf"/><Relationship Id="rId4" Type="http://schemas.openxmlformats.org/officeDocument/2006/relationships/image" Target="../media/image65.emf"/><Relationship Id="rId9" Type="http://schemas.openxmlformats.org/officeDocument/2006/relationships/image" Target="../media/image69.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5.emf"/><Relationship Id="rId1" Type="http://schemas.openxmlformats.org/officeDocument/2006/relationships/image" Target="../media/image59.emf"/><Relationship Id="rId6" Type="http://schemas.openxmlformats.org/officeDocument/2006/relationships/image" Target="../media/image63.emf"/><Relationship Id="rId5" Type="http://schemas.openxmlformats.org/officeDocument/2006/relationships/image" Target="../media/image66.emf"/><Relationship Id="rId4" Type="http://schemas.openxmlformats.org/officeDocument/2006/relationships/image" Target="../media/image7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4.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4.png"/></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83.emf"/><Relationship Id="rId3" Type="http://schemas.openxmlformats.org/officeDocument/2006/relationships/image" Target="../media/image78.emf"/><Relationship Id="rId7" Type="http://schemas.openxmlformats.org/officeDocument/2006/relationships/image" Target="../media/image82.emf"/><Relationship Id="rId2" Type="http://schemas.openxmlformats.org/officeDocument/2006/relationships/image" Target="../media/image77.emf"/><Relationship Id="rId1" Type="http://schemas.openxmlformats.org/officeDocument/2006/relationships/image" Target="../media/image76.emf"/><Relationship Id="rId6" Type="http://schemas.openxmlformats.org/officeDocument/2006/relationships/image" Target="../media/image81.emf"/><Relationship Id="rId5" Type="http://schemas.openxmlformats.org/officeDocument/2006/relationships/image" Target="../media/image80.emf"/><Relationship Id="rId10" Type="http://schemas.openxmlformats.org/officeDocument/2006/relationships/image" Target="../media/image85.emf"/><Relationship Id="rId4" Type="http://schemas.openxmlformats.org/officeDocument/2006/relationships/image" Target="../media/image79.emf"/><Relationship Id="rId9" Type="http://schemas.openxmlformats.org/officeDocument/2006/relationships/image" Target="../media/image8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15.emf"/><Relationship Id="rId4"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image" Target="../media/image17.emf"/><Relationship Id="rId1" Type="http://schemas.openxmlformats.org/officeDocument/2006/relationships/image" Target="../media/image16.emf"/><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25.emf"/><Relationship Id="rId1" Type="http://schemas.openxmlformats.org/officeDocument/2006/relationships/image" Target="../media/image24.emf"/><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 Id="rId9"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image" Target="../media/image4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42.emf"/><Relationship Id="rId1" Type="http://schemas.openxmlformats.org/officeDocument/2006/relationships/image" Target="../media/image43.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image" Target="../media/image47.png"/><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98C0E-6832-074D-BBD9-5F4E4085A201}" type="datetimeFigureOut">
              <a:rPr lang="en-US" smtClean="0"/>
              <a:t>11/2/20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524DA-5233-E047-818D-2F715EAA011E}" type="slidenum">
              <a:rPr lang="en-US" smtClean="0"/>
              <a:t>‹#›</a:t>
            </a:fld>
            <a:endParaRPr lang="en-US"/>
          </a:p>
        </p:txBody>
      </p:sp>
    </p:spTree>
    <p:extLst>
      <p:ext uri="{BB962C8B-B14F-4D97-AF65-F5344CB8AC3E}">
        <p14:creationId xmlns:p14="http://schemas.microsoft.com/office/powerpoint/2010/main" val="4258580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E5DEA3-5ADD-1946-B2F9-982EF2A50963}" type="slidenum">
              <a:rPr lang="en-US" smtClean="0"/>
              <a:t>1</a:t>
            </a:fld>
            <a:endParaRPr lang="en-US"/>
          </a:p>
        </p:txBody>
      </p:sp>
    </p:spTree>
    <p:extLst>
      <p:ext uri="{BB962C8B-B14F-4D97-AF65-F5344CB8AC3E}">
        <p14:creationId xmlns:p14="http://schemas.microsoft.com/office/powerpoint/2010/main" val="422099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eaLnBrk="1" hangingPunct="1"/>
            <a:fld id="{1C67F151-9796-B647-855C-547724A3A5B7}" type="slidenum">
              <a:rPr lang="en-US" sz="1200"/>
              <a:pPr eaLnBrk="1" hangingPunct="1"/>
              <a:t>12</a:t>
            </a:fld>
            <a:endParaRPr lang="en-US" sz="1200"/>
          </a:p>
        </p:txBody>
      </p:sp>
      <p:sp>
        <p:nvSpPr>
          <p:cNvPr id="18434" name="Rectangle 1"/>
          <p:cNvSpPr>
            <a:spLocks noGrp="1" noRot="1" noChangeAspect="1" noChangeArrowheads="1"/>
          </p:cNvSpPr>
          <p:nvPr>
            <p:ph type="sldImg"/>
          </p:nvPr>
        </p:nvSpPr>
        <p:spPr>
          <a:solidFill>
            <a:srgbClr val="FFFFFF"/>
          </a:solidFill>
          <a:ln/>
        </p:spPr>
      </p:sp>
      <p:sp>
        <p:nvSpPr>
          <p:cNvPr id="18435"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3127542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eaLnBrk="1" hangingPunct="1"/>
            <a:fld id="{1C67F151-9796-B647-855C-547724A3A5B7}" type="slidenum">
              <a:rPr lang="en-US" sz="1200"/>
              <a:pPr eaLnBrk="1" hangingPunct="1"/>
              <a:t>13</a:t>
            </a:fld>
            <a:endParaRPr lang="en-US" sz="1200"/>
          </a:p>
        </p:txBody>
      </p:sp>
      <p:sp>
        <p:nvSpPr>
          <p:cNvPr id="18434" name="Rectangle 1"/>
          <p:cNvSpPr>
            <a:spLocks noGrp="1" noRot="1" noChangeAspect="1" noChangeArrowheads="1"/>
          </p:cNvSpPr>
          <p:nvPr>
            <p:ph type="sldImg"/>
          </p:nvPr>
        </p:nvSpPr>
        <p:spPr>
          <a:solidFill>
            <a:srgbClr val="FFFFFF"/>
          </a:solidFill>
          <a:ln/>
        </p:spPr>
      </p:sp>
      <p:sp>
        <p:nvSpPr>
          <p:cNvPr id="18435"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807044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eaLnBrk="1" hangingPunct="1"/>
            <a:fld id="{1C67F151-9796-B647-855C-547724A3A5B7}" type="slidenum">
              <a:rPr lang="en-US" sz="1200"/>
              <a:pPr eaLnBrk="1" hangingPunct="1"/>
              <a:t>24</a:t>
            </a:fld>
            <a:endParaRPr lang="en-US" sz="1200"/>
          </a:p>
        </p:txBody>
      </p:sp>
      <p:sp>
        <p:nvSpPr>
          <p:cNvPr id="18434" name="Rectangle 1"/>
          <p:cNvSpPr>
            <a:spLocks noGrp="1" noRot="1" noChangeAspect="1" noChangeArrowheads="1"/>
          </p:cNvSpPr>
          <p:nvPr>
            <p:ph type="sldImg"/>
          </p:nvPr>
        </p:nvSpPr>
        <p:spPr>
          <a:solidFill>
            <a:srgbClr val="FFFFFF"/>
          </a:solidFill>
          <a:ln/>
        </p:spPr>
      </p:sp>
      <p:sp>
        <p:nvSpPr>
          <p:cNvPr id="18435"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2352819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eaLnBrk="1" hangingPunct="1"/>
            <a:fld id="{1C67F151-9796-B647-855C-547724A3A5B7}" type="slidenum">
              <a:rPr lang="en-US" sz="1200"/>
              <a:pPr eaLnBrk="1" hangingPunct="1"/>
              <a:t>25</a:t>
            </a:fld>
            <a:endParaRPr lang="en-US" sz="1200"/>
          </a:p>
        </p:txBody>
      </p:sp>
      <p:sp>
        <p:nvSpPr>
          <p:cNvPr id="18434" name="Rectangle 1"/>
          <p:cNvSpPr>
            <a:spLocks noGrp="1" noRot="1" noChangeAspect="1" noChangeArrowheads="1"/>
          </p:cNvSpPr>
          <p:nvPr>
            <p:ph type="sldImg"/>
          </p:nvPr>
        </p:nvSpPr>
        <p:spPr>
          <a:solidFill>
            <a:srgbClr val="FFFFFF"/>
          </a:solidFill>
          <a:ln/>
        </p:spPr>
      </p:sp>
      <p:sp>
        <p:nvSpPr>
          <p:cNvPr id="18435"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dirty="0">
              <a:latin typeface="Lucida Grande" charset="0"/>
              <a:cs typeface="Lucida Grande" charset="0"/>
              <a:sym typeface="Lucida Grande" charset="0"/>
            </a:endParaRPr>
          </a:p>
        </p:txBody>
      </p:sp>
    </p:spTree>
    <p:extLst>
      <p:ext uri="{BB962C8B-B14F-4D97-AF65-F5344CB8AC3E}">
        <p14:creationId xmlns:p14="http://schemas.microsoft.com/office/powerpoint/2010/main" val="507071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eaLnBrk="1" hangingPunct="1"/>
            <a:fld id="{1C67F151-9796-B647-855C-547724A3A5B7}" type="slidenum">
              <a:rPr lang="en-US" sz="1200"/>
              <a:pPr eaLnBrk="1" hangingPunct="1"/>
              <a:t>26</a:t>
            </a:fld>
            <a:endParaRPr lang="en-US" sz="1200"/>
          </a:p>
        </p:txBody>
      </p:sp>
      <p:sp>
        <p:nvSpPr>
          <p:cNvPr id="18434" name="Rectangle 1"/>
          <p:cNvSpPr>
            <a:spLocks noGrp="1" noRot="1" noChangeAspect="1" noChangeArrowheads="1"/>
          </p:cNvSpPr>
          <p:nvPr>
            <p:ph type="sldImg"/>
          </p:nvPr>
        </p:nvSpPr>
        <p:spPr>
          <a:solidFill>
            <a:srgbClr val="FFFFFF"/>
          </a:solidFill>
          <a:ln/>
        </p:spPr>
      </p:sp>
      <p:sp>
        <p:nvSpPr>
          <p:cNvPr id="18435"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1943849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pple Chancery" panose="03020702040506060504" pitchFamily="66" charset="-79"/>
                <a:cs typeface="Apple Chancery" panose="03020702040506060504" pitchFamily="66" charset="-79"/>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176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EC245-C696-BC48-A093-09C31B30B067}" type="datetimeFigureOut">
              <a:rPr lang="en-US" smtClean="0"/>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116511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9242007"/>
      </p:ext>
    </p:extLst>
  </p:cSld>
  <p:clrMap bg1="lt1" tx1="dk1" bg2="lt2" tx2="dk2" accent1="accent1" accent2="accent2" accent3="accent3" accent4="accent4" accent5="accent5" accent6="accent6" hlink="hlink" folHlink="folHlink"/>
  <p:sldLayoutIdLst>
    <p:sldLayoutId id="2147483650" r:id="rId1"/>
    <p:sldLayoutId id="2147483651" r:id="rId2"/>
  </p:sldLayoutIdLst>
  <p:txStyles>
    <p:titleStyle>
      <a:lvl1pPr algn="ctr" defTabSz="457200" rtl="0" eaLnBrk="1" latinLnBrk="0" hangingPunct="1">
        <a:spcBef>
          <a:spcPct val="0"/>
        </a:spcBef>
        <a:buNone/>
        <a:defRPr sz="4000" kern="1200">
          <a:solidFill>
            <a:srgbClr val="FF0000"/>
          </a:solidFill>
          <a:latin typeface="Apple Chancery" panose="03020702040506060504" pitchFamily="66" charset="-79"/>
          <a:ea typeface="+mj-ea"/>
          <a:cs typeface="Apple Chancery" panose="03020702040506060504" pitchFamily="66" charset="-79"/>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37.emf"/><Relationship Id="rId5" Type="http://schemas.openxmlformats.org/officeDocument/2006/relationships/oleObject" Target="../embeddings/oleObject37.bin"/><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2.xml"/><Relationship Id="rId7" Type="http://schemas.openxmlformats.org/officeDocument/2006/relationships/image" Target="../media/image41.e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39.bin"/><Relationship Id="rId5" Type="http://schemas.openxmlformats.org/officeDocument/2006/relationships/image" Target="../media/image40.emf"/><Relationship Id="rId4" Type="http://schemas.openxmlformats.org/officeDocument/2006/relationships/oleObject" Target="../embeddings/oleObject38.bin"/><Relationship Id="rId9" Type="http://schemas.openxmlformats.org/officeDocument/2006/relationships/image" Target="../media/image42.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notesSlide" Target="../notesSlides/notesSlide3.xml"/><Relationship Id="rId7" Type="http://schemas.openxmlformats.org/officeDocument/2006/relationships/image" Target="../media/image42.e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42.bin"/><Relationship Id="rId5" Type="http://schemas.openxmlformats.org/officeDocument/2006/relationships/image" Target="../media/image43.emf"/><Relationship Id="rId4" Type="http://schemas.openxmlformats.org/officeDocument/2006/relationships/oleObject" Target="../embeddings/oleObject41.bin"/><Relationship Id="rId9" Type="http://schemas.openxmlformats.org/officeDocument/2006/relationships/image" Target="../media/image40.emf"/></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oleObject" Target="../embeddings/oleObject49.bin"/><Relationship Id="rId3" Type="http://schemas.openxmlformats.org/officeDocument/2006/relationships/oleObject" Target="../embeddings/oleObject44.bin"/><Relationship Id="rId7" Type="http://schemas.openxmlformats.org/officeDocument/2006/relationships/oleObject" Target="../embeddings/oleObject46.bin"/><Relationship Id="rId12" Type="http://schemas.openxmlformats.org/officeDocument/2006/relationships/image" Target="../media/image53.png"/><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48.png"/><Relationship Id="rId11" Type="http://schemas.openxmlformats.org/officeDocument/2006/relationships/oleObject" Target="../embeddings/oleObject48.bin"/><Relationship Id="rId5" Type="http://schemas.openxmlformats.org/officeDocument/2006/relationships/oleObject" Target="../embeddings/oleObject45.bin"/><Relationship Id="rId10"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oleObject" Target="../embeddings/oleObject47.bin"/><Relationship Id="rId14" Type="http://schemas.openxmlformats.org/officeDocument/2006/relationships/image" Target="../media/image5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 Id="rId4" Type="http://schemas.openxmlformats.org/officeDocument/2006/relationships/image" Target="NULL"/></Relationships>
</file>

<file path=ppt/slides/_rels/slide19.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56.emf"/><Relationship Id="rId5" Type="http://schemas.openxmlformats.org/officeDocument/2006/relationships/oleObject" Target="../embeddings/oleObject51.bin"/><Relationship Id="rId4" Type="http://schemas.openxmlformats.org/officeDocument/2006/relationships/image" Target="../media/image5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notesSlide" Target="../notesSlides/notesSlide4.xml"/><Relationship Id="rId7" Type="http://schemas.openxmlformats.org/officeDocument/2006/relationships/image" Target="../media/image60.emf"/><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oleObject" Target="../embeddings/oleObject54.bin"/><Relationship Id="rId11" Type="http://schemas.openxmlformats.org/officeDocument/2006/relationships/image" Target="../media/image62.emf"/><Relationship Id="rId5" Type="http://schemas.openxmlformats.org/officeDocument/2006/relationships/image" Target="../media/image59.emf"/><Relationship Id="rId10" Type="http://schemas.openxmlformats.org/officeDocument/2006/relationships/oleObject" Target="../embeddings/oleObject56.bin"/><Relationship Id="rId4" Type="http://schemas.openxmlformats.org/officeDocument/2006/relationships/oleObject" Target="../embeddings/oleObject53.bin"/><Relationship Id="rId9" Type="http://schemas.openxmlformats.org/officeDocument/2006/relationships/image" Target="../media/image61.e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62.emf"/><Relationship Id="rId18" Type="http://schemas.openxmlformats.org/officeDocument/2006/relationships/image" Target="../media/image67.emf"/><Relationship Id="rId3" Type="http://schemas.openxmlformats.org/officeDocument/2006/relationships/notesSlide" Target="../notesSlides/notesSlide5.xml"/><Relationship Id="rId21" Type="http://schemas.openxmlformats.org/officeDocument/2006/relationships/oleObject" Target="../embeddings/oleObject66.bin"/><Relationship Id="rId7" Type="http://schemas.openxmlformats.org/officeDocument/2006/relationships/image" Target="../media/image64.emf"/><Relationship Id="rId12" Type="http://schemas.openxmlformats.org/officeDocument/2006/relationships/oleObject" Target="../embeddings/oleObject61.bin"/><Relationship Id="rId17" Type="http://schemas.openxmlformats.org/officeDocument/2006/relationships/oleObject" Target="../embeddings/oleObject64.bin"/><Relationship Id="rId2" Type="http://schemas.openxmlformats.org/officeDocument/2006/relationships/slideLayout" Target="../slideLayouts/slideLayout1.xml"/><Relationship Id="rId16" Type="http://schemas.openxmlformats.org/officeDocument/2006/relationships/image" Target="../media/image66.emf"/><Relationship Id="rId20" Type="http://schemas.openxmlformats.org/officeDocument/2006/relationships/image" Target="../media/image68.emf"/><Relationship Id="rId1" Type="http://schemas.openxmlformats.org/officeDocument/2006/relationships/vmlDrawing" Target="../drawings/vmlDrawing12.vml"/><Relationship Id="rId6" Type="http://schemas.openxmlformats.org/officeDocument/2006/relationships/oleObject" Target="../embeddings/oleObject58.bin"/><Relationship Id="rId11" Type="http://schemas.openxmlformats.org/officeDocument/2006/relationships/image" Target="../media/image65.emf"/><Relationship Id="rId24" Type="http://schemas.openxmlformats.org/officeDocument/2006/relationships/image" Target="../media/image70.emf"/><Relationship Id="rId5" Type="http://schemas.openxmlformats.org/officeDocument/2006/relationships/image" Target="../media/image63.emf"/><Relationship Id="rId15" Type="http://schemas.openxmlformats.org/officeDocument/2006/relationships/oleObject" Target="../embeddings/oleObject63.bin"/><Relationship Id="rId23" Type="http://schemas.openxmlformats.org/officeDocument/2006/relationships/oleObject" Target="../embeddings/oleObject67.bin"/><Relationship Id="rId10" Type="http://schemas.openxmlformats.org/officeDocument/2006/relationships/oleObject" Target="../embeddings/oleObject60.bin"/><Relationship Id="rId19" Type="http://schemas.openxmlformats.org/officeDocument/2006/relationships/oleObject" Target="../embeddings/oleObject65.bin"/><Relationship Id="rId4" Type="http://schemas.openxmlformats.org/officeDocument/2006/relationships/oleObject" Target="../embeddings/oleObject57.bin"/><Relationship Id="rId9" Type="http://schemas.openxmlformats.org/officeDocument/2006/relationships/image" Target="../media/image59.emf"/><Relationship Id="rId14" Type="http://schemas.openxmlformats.org/officeDocument/2006/relationships/oleObject" Target="../embeddings/oleObject62.bin"/><Relationship Id="rId22" Type="http://schemas.openxmlformats.org/officeDocument/2006/relationships/image" Target="../media/image69.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70.bin"/><Relationship Id="rId13" Type="http://schemas.openxmlformats.org/officeDocument/2006/relationships/oleObject" Target="../embeddings/oleObject73.bin"/><Relationship Id="rId3" Type="http://schemas.openxmlformats.org/officeDocument/2006/relationships/notesSlide" Target="../notesSlides/notesSlide6.xml"/><Relationship Id="rId7" Type="http://schemas.openxmlformats.org/officeDocument/2006/relationships/image" Target="../media/image65.emf"/><Relationship Id="rId12" Type="http://schemas.openxmlformats.org/officeDocument/2006/relationships/oleObject" Target="../embeddings/oleObject72.bin"/><Relationship Id="rId2" Type="http://schemas.openxmlformats.org/officeDocument/2006/relationships/slideLayout" Target="../slideLayouts/slideLayout1.xml"/><Relationship Id="rId16" Type="http://schemas.openxmlformats.org/officeDocument/2006/relationships/image" Target="../media/image63.emf"/><Relationship Id="rId1" Type="http://schemas.openxmlformats.org/officeDocument/2006/relationships/vmlDrawing" Target="../drawings/vmlDrawing13.vml"/><Relationship Id="rId6" Type="http://schemas.openxmlformats.org/officeDocument/2006/relationships/oleObject" Target="../embeddings/oleObject69.bin"/><Relationship Id="rId11" Type="http://schemas.openxmlformats.org/officeDocument/2006/relationships/image" Target="../media/image71.emf"/><Relationship Id="rId5" Type="http://schemas.openxmlformats.org/officeDocument/2006/relationships/image" Target="../media/image59.emf"/><Relationship Id="rId15" Type="http://schemas.openxmlformats.org/officeDocument/2006/relationships/oleObject" Target="../embeddings/oleObject74.bin"/><Relationship Id="rId10" Type="http://schemas.openxmlformats.org/officeDocument/2006/relationships/oleObject" Target="../embeddings/oleObject71.bin"/><Relationship Id="rId4" Type="http://schemas.openxmlformats.org/officeDocument/2006/relationships/oleObject" Target="../embeddings/oleObject68.bin"/><Relationship Id="rId9" Type="http://schemas.openxmlformats.org/officeDocument/2006/relationships/image" Target="../media/image62.emf"/><Relationship Id="rId14" Type="http://schemas.openxmlformats.org/officeDocument/2006/relationships/image" Target="../media/image66.emf"/></Relationships>
</file>

<file path=ppt/slides/_rels/slide2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73.emf"/><Relationship Id="rId5" Type="http://schemas.openxmlformats.org/officeDocument/2006/relationships/image" Target="../media/image60.emf"/><Relationship Id="rId4" Type="http://schemas.openxmlformats.org/officeDocument/2006/relationships/oleObject" Target="../embeddings/oleObject54.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67.png"/><Relationship Id="rId5" Type="http://schemas.openxmlformats.org/officeDocument/2006/relationships/image" Target="../media/image74.png"/><Relationship Id="rId4" Type="http://schemas.openxmlformats.org/officeDocument/2006/relationships/oleObject" Target="../embeddings/oleObject75.bin"/></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5.png"/><Relationship Id="rId18" Type="http://schemas.openxmlformats.org/officeDocument/2006/relationships/oleObject" Target="../embeddings/oleObject9.bin"/><Relationship Id="rId26" Type="http://schemas.openxmlformats.org/officeDocument/2006/relationships/oleObject" Target="../embeddings/oleObject13.bin"/><Relationship Id="rId3" Type="http://schemas.openxmlformats.org/officeDocument/2006/relationships/oleObject" Target="../embeddings/oleObject1.bin"/><Relationship Id="rId21" Type="http://schemas.openxmlformats.org/officeDocument/2006/relationships/image" Target="../media/image9.png"/><Relationship Id="rId7" Type="http://schemas.openxmlformats.org/officeDocument/2006/relationships/oleObject" Target="../embeddings/oleObject3.bin"/><Relationship Id="rId12" Type="http://schemas.openxmlformats.org/officeDocument/2006/relationships/oleObject" Target="../embeddings/oleObject6.bin"/><Relationship Id="rId17" Type="http://schemas.openxmlformats.org/officeDocument/2006/relationships/image" Target="../media/image7.png"/><Relationship Id="rId25" Type="http://schemas.openxmlformats.org/officeDocument/2006/relationships/image" Target="../media/image11.emf"/><Relationship Id="rId2" Type="http://schemas.openxmlformats.org/officeDocument/2006/relationships/slideLayout" Target="../slideLayouts/slideLayout1.xml"/><Relationship Id="rId16" Type="http://schemas.openxmlformats.org/officeDocument/2006/relationships/oleObject" Target="../embeddings/oleObject8.bin"/><Relationship Id="rId20" Type="http://schemas.openxmlformats.org/officeDocument/2006/relationships/oleObject" Target="../embeddings/oleObject10.bin"/><Relationship Id="rId1" Type="http://schemas.openxmlformats.org/officeDocument/2006/relationships/vmlDrawing" Target="../drawings/vmlDrawing1.vml"/><Relationship Id="rId6" Type="http://schemas.openxmlformats.org/officeDocument/2006/relationships/image" Target="../media/image2.png"/><Relationship Id="rId11" Type="http://schemas.openxmlformats.org/officeDocument/2006/relationships/image" Target="../media/image4.png"/><Relationship Id="rId24" Type="http://schemas.openxmlformats.org/officeDocument/2006/relationships/oleObject" Target="../embeddings/oleObject12.bin"/><Relationship Id="rId5" Type="http://schemas.openxmlformats.org/officeDocument/2006/relationships/oleObject" Target="../embeddings/oleObject2.bin"/><Relationship Id="rId15" Type="http://schemas.openxmlformats.org/officeDocument/2006/relationships/image" Target="../media/image6.png"/><Relationship Id="rId23" Type="http://schemas.openxmlformats.org/officeDocument/2006/relationships/image" Target="../media/image10.emf"/><Relationship Id="rId10" Type="http://schemas.openxmlformats.org/officeDocument/2006/relationships/oleObject" Target="../embeddings/oleObject5.bin"/><Relationship Id="rId19"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oleObject" Target="../embeddings/oleObject4.bin"/><Relationship Id="rId14" Type="http://schemas.openxmlformats.org/officeDocument/2006/relationships/oleObject" Target="../embeddings/oleObject7.bin"/><Relationship Id="rId22" Type="http://schemas.openxmlformats.org/officeDocument/2006/relationships/oleObject" Target="../embeddings/oleObject11.bin"/><Relationship Id="rId27" Type="http://schemas.openxmlformats.org/officeDocument/2006/relationships/image" Target="../media/image12.emf"/></Relationships>
</file>

<file path=ppt/slides/_rels/slide3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60.png"/><Relationship Id="rId5" Type="http://schemas.openxmlformats.org/officeDocument/2006/relationships/image" Target="../media/image74.png"/><Relationship Id="rId4" Type="http://schemas.openxmlformats.org/officeDocument/2006/relationships/oleObject" Target="../embeddings/oleObject76.bin"/></Relationships>
</file>

<file path=ppt/slides/_rels/slide3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78.emf"/><Relationship Id="rId13" Type="http://schemas.openxmlformats.org/officeDocument/2006/relationships/oleObject" Target="../embeddings/oleObject82.bin"/><Relationship Id="rId18" Type="http://schemas.openxmlformats.org/officeDocument/2006/relationships/oleObject" Target="../embeddings/oleObject85.bin"/><Relationship Id="rId3" Type="http://schemas.openxmlformats.org/officeDocument/2006/relationships/oleObject" Target="../embeddings/oleObject77.bin"/><Relationship Id="rId21" Type="http://schemas.openxmlformats.org/officeDocument/2006/relationships/image" Target="../media/image84.emf"/><Relationship Id="rId7" Type="http://schemas.openxmlformats.org/officeDocument/2006/relationships/oleObject" Target="../embeddings/oleObject79.bin"/><Relationship Id="rId12" Type="http://schemas.openxmlformats.org/officeDocument/2006/relationships/image" Target="../media/image80.emf"/><Relationship Id="rId17" Type="http://schemas.openxmlformats.org/officeDocument/2006/relationships/image" Target="../media/image82.emf"/><Relationship Id="rId2" Type="http://schemas.openxmlformats.org/officeDocument/2006/relationships/slideLayout" Target="../slideLayouts/slideLayout2.xml"/><Relationship Id="rId16" Type="http://schemas.openxmlformats.org/officeDocument/2006/relationships/oleObject" Target="../embeddings/oleObject84.bin"/><Relationship Id="rId20" Type="http://schemas.openxmlformats.org/officeDocument/2006/relationships/oleObject" Target="../embeddings/oleObject86.bin"/><Relationship Id="rId1" Type="http://schemas.openxmlformats.org/officeDocument/2006/relationships/vmlDrawing" Target="../drawings/vmlDrawing17.vml"/><Relationship Id="rId6" Type="http://schemas.openxmlformats.org/officeDocument/2006/relationships/image" Target="../media/image77.emf"/><Relationship Id="rId11" Type="http://schemas.openxmlformats.org/officeDocument/2006/relationships/oleObject" Target="../embeddings/oleObject81.bin"/><Relationship Id="rId24" Type="http://schemas.openxmlformats.org/officeDocument/2006/relationships/image" Target="../media/image85.emf"/><Relationship Id="rId5" Type="http://schemas.openxmlformats.org/officeDocument/2006/relationships/oleObject" Target="../embeddings/oleObject78.bin"/><Relationship Id="rId15" Type="http://schemas.openxmlformats.org/officeDocument/2006/relationships/oleObject" Target="../embeddings/oleObject83.bin"/><Relationship Id="rId23" Type="http://schemas.openxmlformats.org/officeDocument/2006/relationships/oleObject" Target="../embeddings/oleObject88.bin"/><Relationship Id="rId10" Type="http://schemas.openxmlformats.org/officeDocument/2006/relationships/image" Target="../media/image79.emf"/><Relationship Id="rId19" Type="http://schemas.openxmlformats.org/officeDocument/2006/relationships/image" Target="../media/image83.emf"/><Relationship Id="rId4" Type="http://schemas.openxmlformats.org/officeDocument/2006/relationships/image" Target="../media/image76.emf"/><Relationship Id="rId9" Type="http://schemas.openxmlformats.org/officeDocument/2006/relationships/oleObject" Target="../embeddings/oleObject80.bin"/><Relationship Id="rId14" Type="http://schemas.openxmlformats.org/officeDocument/2006/relationships/image" Target="../media/image81.emf"/><Relationship Id="rId22" Type="http://schemas.openxmlformats.org/officeDocument/2006/relationships/oleObject" Target="../embeddings/oleObject87.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15.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png"/><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14.emf"/><Relationship Id="rId4" Type="http://schemas.openxmlformats.org/officeDocument/2006/relationships/image" Target="../media/image2.png"/><Relationship Id="rId9" Type="http://schemas.openxmlformats.org/officeDocument/2006/relationships/oleObject" Target="../embeddings/oleObject17.bin"/></Relationships>
</file>

<file path=ppt/slides/_rels/slide5.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oleObject" Target="../embeddings/oleObject24.bin"/><Relationship Id="rId18" Type="http://schemas.openxmlformats.org/officeDocument/2006/relationships/image" Target="../media/image23.e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20.emf"/><Relationship Id="rId17" Type="http://schemas.openxmlformats.org/officeDocument/2006/relationships/oleObject" Target="../embeddings/oleObject26.bin"/><Relationship Id="rId2" Type="http://schemas.openxmlformats.org/officeDocument/2006/relationships/slideLayout" Target="../slideLayouts/slideLayout2.xml"/><Relationship Id="rId16" Type="http://schemas.openxmlformats.org/officeDocument/2006/relationships/image" Target="../media/image22.emf"/><Relationship Id="rId1" Type="http://schemas.openxmlformats.org/officeDocument/2006/relationships/vmlDrawing" Target="../drawings/vmlDrawing3.vml"/><Relationship Id="rId6" Type="http://schemas.openxmlformats.org/officeDocument/2006/relationships/image" Target="../media/image17.e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10" Type="http://schemas.openxmlformats.org/officeDocument/2006/relationships/image" Target="../media/image19.emf"/><Relationship Id="rId4" Type="http://schemas.openxmlformats.org/officeDocument/2006/relationships/image" Target="../media/image16.emf"/><Relationship Id="rId9" Type="http://schemas.openxmlformats.org/officeDocument/2006/relationships/oleObject" Target="../embeddings/oleObject22.bin"/><Relationship Id="rId14" Type="http://schemas.openxmlformats.org/officeDocument/2006/relationships/image" Target="../media/image21.emf"/></Relationships>
</file>

<file path=ppt/slides/_rels/slide6.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oleObject" Target="../embeddings/oleObject32.bin"/><Relationship Id="rId18" Type="http://schemas.openxmlformats.org/officeDocument/2006/relationships/image" Target="../media/image31.emf"/><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28.emf"/><Relationship Id="rId17" Type="http://schemas.openxmlformats.org/officeDocument/2006/relationships/oleObject" Target="../embeddings/oleObject34.bin"/><Relationship Id="rId2" Type="http://schemas.openxmlformats.org/officeDocument/2006/relationships/slideLayout" Target="../slideLayouts/slideLayout2.xml"/><Relationship Id="rId16" Type="http://schemas.openxmlformats.org/officeDocument/2006/relationships/image" Target="../media/image30.emf"/><Relationship Id="rId20" Type="http://schemas.openxmlformats.org/officeDocument/2006/relationships/image" Target="../media/image32.emf"/><Relationship Id="rId1" Type="http://schemas.openxmlformats.org/officeDocument/2006/relationships/vmlDrawing" Target="../drawings/vmlDrawing4.vml"/><Relationship Id="rId6" Type="http://schemas.openxmlformats.org/officeDocument/2006/relationships/image" Target="../media/image25.emf"/><Relationship Id="rId11" Type="http://schemas.openxmlformats.org/officeDocument/2006/relationships/oleObject" Target="../embeddings/oleObject31.bin"/><Relationship Id="rId5" Type="http://schemas.openxmlformats.org/officeDocument/2006/relationships/oleObject" Target="../embeddings/oleObject28.bin"/><Relationship Id="rId15" Type="http://schemas.openxmlformats.org/officeDocument/2006/relationships/oleObject" Target="../embeddings/oleObject33.bin"/><Relationship Id="rId10" Type="http://schemas.openxmlformats.org/officeDocument/2006/relationships/image" Target="../media/image27.emf"/><Relationship Id="rId19" Type="http://schemas.openxmlformats.org/officeDocument/2006/relationships/oleObject" Target="../embeddings/oleObject35.bin"/><Relationship Id="rId4" Type="http://schemas.openxmlformats.org/officeDocument/2006/relationships/image" Target="../media/image24.emf"/><Relationship Id="rId9" Type="http://schemas.openxmlformats.org/officeDocument/2006/relationships/oleObject" Target="../embeddings/oleObject30.bin"/><Relationship Id="rId14" Type="http://schemas.openxmlformats.org/officeDocument/2006/relationships/image" Target="../media/image29.emf"/></Relationships>
</file>

<file path=ppt/slides/_rels/slide7.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34.emf"/></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General announcements</a:t>
            </a:r>
          </a:p>
        </p:txBody>
      </p:sp>
    </p:spTree>
    <p:extLst>
      <p:ext uri="{BB962C8B-B14F-4D97-AF65-F5344CB8AC3E}">
        <p14:creationId xmlns:p14="http://schemas.microsoft.com/office/powerpoint/2010/main" val="3177230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9690" y="1615365"/>
            <a:ext cx="1215483" cy="6356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90102" y="2341746"/>
            <a:ext cx="8941869" cy="923919"/>
          </a:xfrm>
        </p:spPr>
        <p:txBody>
          <a:bodyPr>
            <a:normAutofit/>
          </a:bodyPr>
          <a:lstStyle/>
          <a:p>
            <a:pPr marL="0" indent="0">
              <a:buNone/>
            </a:pPr>
            <a:r>
              <a:rPr lang="en-US" dirty="0">
                <a:solidFill>
                  <a:srgbClr val="FF0000"/>
                </a:solidFill>
                <a:latin typeface="Apple Chancery" panose="03020702040506060504" pitchFamily="66" charset="-79"/>
                <a:cs typeface="Apple Chancery" panose="03020702040506060504" pitchFamily="66" charset="-79"/>
              </a:rPr>
              <a:t>Similar to before</a:t>
            </a:r>
            <a:r>
              <a:rPr lang="en-US" sz="2200" dirty="0"/>
              <a:t>, the </a:t>
            </a:r>
            <a:r>
              <a:rPr lang="en-US" sz="2200" dirty="0">
                <a:solidFill>
                  <a:srgbClr val="0D38D4"/>
                </a:solidFill>
              </a:rPr>
              <a:t>tangential acceleration </a:t>
            </a:r>
            <a:r>
              <a:rPr lang="en-US" sz="2200" i="1" dirty="0">
                <a:solidFill>
                  <a:srgbClr val="0D38D4"/>
                </a:solidFill>
              </a:rPr>
              <a:t>a</a:t>
            </a:r>
            <a:r>
              <a:rPr lang="en-US" sz="2200" dirty="0">
                <a:solidFill>
                  <a:srgbClr val="0D38D4"/>
                </a:solidFill>
              </a:rPr>
              <a:t> </a:t>
            </a:r>
            <a:r>
              <a:rPr lang="en-US" sz="2200" dirty="0"/>
              <a:t>and the </a:t>
            </a:r>
            <a:r>
              <a:rPr lang="en-US" sz="2200" dirty="0">
                <a:solidFill>
                  <a:srgbClr val="0D38D4"/>
                </a:solidFill>
              </a:rPr>
              <a:t>angular acceleration 𝛂 </a:t>
            </a:r>
            <a:r>
              <a:rPr lang="en-US" sz="2200" dirty="0"/>
              <a:t>can be related by:</a:t>
            </a:r>
          </a:p>
          <a:p>
            <a:endParaRPr lang="en-US" sz="2200" dirty="0"/>
          </a:p>
        </p:txBody>
      </p:sp>
      <p:sp>
        <p:nvSpPr>
          <p:cNvPr id="2" name="Title 1"/>
          <p:cNvSpPr>
            <a:spLocks noGrp="1"/>
          </p:cNvSpPr>
          <p:nvPr>
            <p:ph type="title"/>
          </p:nvPr>
        </p:nvSpPr>
        <p:spPr>
          <a:xfrm>
            <a:off x="457200" y="274638"/>
            <a:ext cx="8229600" cy="784141"/>
          </a:xfrm>
        </p:spPr>
        <p:txBody>
          <a:bodyPr/>
          <a:lstStyle/>
          <a:p>
            <a:r>
              <a:rPr lang="en-US" dirty="0"/>
              <a:t>Acceleration</a:t>
            </a:r>
          </a:p>
        </p:txBody>
      </p:sp>
      <p:sp>
        <p:nvSpPr>
          <p:cNvPr id="6" name="Rectangle 5"/>
          <p:cNvSpPr/>
          <p:nvPr/>
        </p:nvSpPr>
        <p:spPr>
          <a:xfrm>
            <a:off x="3232047" y="2845802"/>
            <a:ext cx="1196622" cy="45304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 name="TextBox 4"/>
              <p:cNvSpPr txBox="1"/>
              <p:nvPr/>
            </p:nvSpPr>
            <p:spPr>
              <a:xfrm>
                <a:off x="3372316" y="2848208"/>
                <a:ext cx="91608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charset="0"/>
                            </a:rPr>
                            <m:t>𝑎</m:t>
                          </m:r>
                        </m:e>
                        <m:sub>
                          <m:r>
                            <a:rPr lang="en-US" sz="2000" b="0" i="1" smtClean="0">
                              <a:latin typeface="Cambria Math" charset="0"/>
                            </a:rPr>
                            <m:t>𝑡</m:t>
                          </m:r>
                        </m:sub>
                      </m:sSub>
                      <m:r>
                        <a:rPr lang="en-US" sz="2000" b="0" i="1" smtClean="0">
                          <a:latin typeface="Cambria Math" charset="0"/>
                        </a:rPr>
                        <m:t>=</m:t>
                      </m:r>
                      <m:r>
                        <a:rPr lang="en-US" sz="2000" b="0" i="1" smtClean="0">
                          <a:latin typeface="Cambria Math" charset="0"/>
                        </a:rPr>
                        <m:t>𝑟</m:t>
                      </m:r>
                      <m:r>
                        <a:rPr lang="en-US" sz="2000" b="0" i="1" smtClean="0">
                          <a:latin typeface="Cambria Math" charset="0"/>
                          <a:ea typeface="Cambria Math" charset="0"/>
                          <a:cs typeface="Cambria Math" charset="0"/>
                        </a:rPr>
                        <m:t>𝛼</m:t>
                      </m:r>
                    </m:oMath>
                  </m:oMathPara>
                </a14:m>
                <a:endParaRPr lang="en-US" sz="2000" dirty="0"/>
              </a:p>
            </p:txBody>
          </p:sp>
        </mc:Choice>
        <mc:Fallback>
          <p:sp>
            <p:nvSpPr>
              <p:cNvPr id="5" name="TextBox 4"/>
              <p:cNvSpPr txBox="1">
                <a:spLocks noRot="1" noChangeAspect="1" noMove="1" noResize="1" noEditPoints="1" noAdjustHandles="1" noChangeArrowheads="1" noChangeShapeType="1" noTextEdit="1"/>
              </p:cNvSpPr>
              <p:nvPr/>
            </p:nvSpPr>
            <p:spPr>
              <a:xfrm>
                <a:off x="3372316" y="2848208"/>
                <a:ext cx="916084" cy="307777"/>
              </a:xfrm>
              <a:prstGeom prst="rect">
                <a:avLst/>
              </a:prstGeom>
              <a:blipFill>
                <a:blip r:embed="rId3"/>
                <a:stretch>
                  <a:fillRect l="-2740" r="-2740" b="-16000"/>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76A6496F-7D76-E147-BA33-9EBBC40D5F02}"/>
              </a:ext>
            </a:extLst>
          </p:cNvPr>
          <p:cNvSpPr txBox="1">
            <a:spLocks/>
          </p:cNvSpPr>
          <p:nvPr/>
        </p:nvSpPr>
        <p:spPr>
          <a:xfrm>
            <a:off x="65576" y="4742313"/>
            <a:ext cx="8355784" cy="69709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n-US" sz="2200" dirty="0">
                <a:solidFill>
                  <a:srgbClr val="FF0000"/>
                </a:solidFill>
                <a:latin typeface="Apple Chancery" panose="03020702040506060504" pitchFamily="66" charset="-79"/>
                <a:cs typeface="Apple Chancery" panose="03020702040506060504" pitchFamily="66" charset="-79"/>
              </a:rPr>
              <a:t>It contributes </a:t>
            </a:r>
            <a:r>
              <a:rPr lang="en-US" sz="2200" dirty="0"/>
              <a:t>to </a:t>
            </a:r>
            <a:r>
              <a:rPr lang="en-US" sz="2200" dirty="0">
                <a:solidFill>
                  <a:srgbClr val="0D38D4"/>
                </a:solidFill>
              </a:rPr>
              <a:t>centripetal acceleration </a:t>
            </a:r>
            <a:r>
              <a:rPr lang="en-US" sz="2200" dirty="0"/>
              <a:t>which </a:t>
            </a:r>
            <a:r>
              <a:rPr lang="en-US" sz="2200" b="1" dirty="0"/>
              <a:t>changes the body’s direction</a:t>
            </a:r>
            <a:r>
              <a:rPr lang="en-US" sz="2200" dirty="0"/>
              <a:t> (pulls it out of straight-line motion); and</a:t>
            </a:r>
          </a:p>
        </p:txBody>
      </p:sp>
      <p:sp>
        <p:nvSpPr>
          <p:cNvPr id="8" name="Content Placeholder 2">
            <a:extLst>
              <a:ext uri="{FF2B5EF4-FFF2-40B4-BE49-F238E27FC236}">
                <a16:creationId xmlns:a16="http://schemas.microsoft.com/office/drawing/2014/main" id="{86821C2E-ED06-A848-B0A5-2721DA0007F9}"/>
              </a:ext>
            </a:extLst>
          </p:cNvPr>
          <p:cNvSpPr txBox="1">
            <a:spLocks/>
          </p:cNvSpPr>
          <p:nvPr/>
        </p:nvSpPr>
        <p:spPr>
          <a:xfrm>
            <a:off x="190102" y="973122"/>
            <a:ext cx="8941869" cy="75425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rgbClr val="FF0000"/>
                </a:solidFill>
                <a:latin typeface="Apple Chancery" panose="03020702040506060504" pitchFamily="66" charset="-79"/>
                <a:cs typeface="Apple Chancery" panose="03020702040506060504" pitchFamily="66" charset="-79"/>
              </a:rPr>
              <a:t>By now </a:t>
            </a:r>
            <a:r>
              <a:rPr lang="en-US" sz="2000" dirty="0"/>
              <a:t>you should know the drill.  If             , then </a:t>
            </a:r>
            <a:r>
              <a:rPr lang="en-US" sz="2000" dirty="0">
                <a:solidFill>
                  <a:srgbClr val="0D38D4"/>
                </a:solidFill>
              </a:rPr>
              <a:t>angular acceleration </a:t>
            </a:r>
            <a:r>
              <a:rPr lang="en-US" sz="2000" dirty="0"/>
              <a:t>should be</a:t>
            </a:r>
            <a:r>
              <a:rPr lang="mr-IN" sz="2000" dirty="0"/>
              <a:t>…</a:t>
            </a:r>
            <a:r>
              <a:rPr lang="en-US" sz="2000" dirty="0"/>
              <a:t>?</a:t>
            </a:r>
            <a:endParaRPr lang="en-US" sz="2200" dirty="0"/>
          </a:p>
        </p:txBody>
      </p:sp>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393A44CB-8EAF-C44C-89CF-C93FD1B68112}"/>
                  </a:ext>
                </a:extLst>
              </p:cNvPr>
              <p:cNvSpPr txBox="1">
                <a:spLocks/>
              </p:cNvSpPr>
              <p:nvPr/>
            </p:nvSpPr>
            <p:spPr>
              <a:xfrm>
                <a:off x="2739690" y="1634097"/>
                <a:ext cx="3337733" cy="63562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14:m>
                  <m:oMath xmlns:m="http://schemas.openxmlformats.org/officeDocument/2006/math">
                    <m:r>
                      <a:rPr lang="en-US" sz="2200" i="1" smtClean="0">
                        <a:latin typeface="Cambria Math" charset="0"/>
                        <a:ea typeface="Cambria Math" charset="0"/>
                        <a:cs typeface="Cambria Math" charset="0"/>
                      </a:rPr>
                      <m:t>𝛼</m:t>
                    </m:r>
                    <m:r>
                      <a:rPr lang="en-US" sz="2200" i="1" smtClean="0">
                        <a:latin typeface="Cambria Math" charset="0"/>
                        <a:ea typeface="Cambria Math" charset="0"/>
                        <a:cs typeface="Cambria Math" charset="0"/>
                      </a:rPr>
                      <m:t>= </m:t>
                    </m:r>
                    <m:f>
                      <m:fPr>
                        <m:ctrlPr>
                          <a:rPr lang="mr-IN" sz="2200" i="1" smtClean="0">
                            <a:latin typeface="Cambria Math" panose="02040503050406030204" pitchFamily="18" charset="0"/>
                            <a:ea typeface="Cambria Math" charset="0"/>
                            <a:cs typeface="Cambria Math" charset="0"/>
                          </a:rPr>
                        </m:ctrlPr>
                      </m:fPr>
                      <m:num>
                        <m:r>
                          <m:rPr>
                            <m:sty m:val="p"/>
                          </m:rPr>
                          <a:rPr lang="el-GR" sz="2200" i="1" smtClean="0">
                            <a:latin typeface="Cambria Math" charset="0"/>
                            <a:ea typeface="Cambria Math" charset="0"/>
                            <a:cs typeface="Cambria Math" charset="0"/>
                          </a:rPr>
                          <m:t>Δ</m:t>
                        </m:r>
                        <m:r>
                          <a:rPr lang="el-GR" sz="2200" i="1" smtClean="0">
                            <a:latin typeface="Cambria Math" charset="0"/>
                            <a:ea typeface="Cambria Math" charset="0"/>
                            <a:cs typeface="Cambria Math" charset="0"/>
                          </a:rPr>
                          <m:t>𝜔</m:t>
                        </m:r>
                      </m:num>
                      <m:den>
                        <m:r>
                          <m:rPr>
                            <m:sty m:val="p"/>
                          </m:rPr>
                          <a:rPr lang="el-GR" sz="2200" i="1" smtClean="0">
                            <a:latin typeface="Cambria Math" charset="0"/>
                            <a:ea typeface="Cambria Math" charset="0"/>
                            <a:cs typeface="Cambria Math" charset="0"/>
                          </a:rPr>
                          <m:t>Δ</m:t>
                        </m:r>
                        <m:r>
                          <a:rPr lang="en-US" sz="2200" i="1" smtClean="0">
                            <a:latin typeface="Cambria Math" charset="0"/>
                            <a:ea typeface="Cambria Math" charset="0"/>
                            <a:cs typeface="Cambria Math" charset="0"/>
                          </a:rPr>
                          <m:t>𝑡</m:t>
                        </m:r>
                      </m:den>
                    </m:f>
                    <m:r>
                      <a:rPr lang="en-US" sz="2200" i="1" smtClean="0">
                        <a:latin typeface="Cambria Math" charset="0"/>
                        <a:ea typeface="Cambria Math" charset="0"/>
                        <a:cs typeface="Cambria Math" charset="0"/>
                      </a:rPr>
                      <m:t> </m:t>
                    </m:r>
                  </m:oMath>
                </a14:m>
                <a:r>
                  <a:rPr lang="en-US" sz="2200" dirty="0"/>
                  <a:t>   (units are rad/s</a:t>
                </a:r>
                <a:r>
                  <a:rPr lang="en-US" sz="2200" baseline="30000" dirty="0"/>
                  <a:t>2</a:t>
                </a:r>
                <a:r>
                  <a:rPr lang="en-US" sz="2200" dirty="0"/>
                  <a:t>)</a:t>
                </a:r>
              </a:p>
              <a:p>
                <a:endParaRPr lang="en-US" sz="2200" dirty="0"/>
              </a:p>
            </p:txBody>
          </p:sp>
        </mc:Choice>
        <mc:Fallback>
          <p:sp>
            <p:nvSpPr>
              <p:cNvPr id="9" name="Content Placeholder 2">
                <a:extLst>
                  <a:ext uri="{FF2B5EF4-FFF2-40B4-BE49-F238E27FC236}">
                    <a16:creationId xmlns:a16="http://schemas.microsoft.com/office/drawing/2014/main" id="{393A44CB-8EAF-C44C-89CF-C93FD1B68112}"/>
                  </a:ext>
                </a:extLst>
              </p:cNvPr>
              <p:cNvSpPr txBox="1">
                <a:spLocks noRot="1" noChangeAspect="1" noMove="1" noResize="1" noEditPoints="1" noAdjustHandles="1" noChangeArrowheads="1" noChangeShapeType="1" noTextEdit="1"/>
              </p:cNvSpPr>
              <p:nvPr/>
            </p:nvSpPr>
            <p:spPr>
              <a:xfrm>
                <a:off x="2739690" y="1634097"/>
                <a:ext cx="3337733" cy="635620"/>
              </a:xfrm>
              <a:prstGeom prst="rect">
                <a:avLst/>
              </a:prstGeom>
              <a:blipFill>
                <a:blip r:embed="rId4"/>
                <a:stretch>
                  <a:fillRect/>
                </a:stretch>
              </a:blipFill>
            </p:spPr>
            <p:txBody>
              <a:bodyPr/>
              <a:lstStyle/>
              <a:p>
                <a:r>
                  <a:rPr lang="en-US">
                    <a:noFill/>
                  </a:rPr>
                  <a:t> </a:t>
                </a:r>
              </a:p>
            </p:txBody>
          </p:sp>
        </mc:Fallback>
      </mc:AlternateContent>
      <p:sp>
        <p:nvSpPr>
          <p:cNvPr id="10" name="Content Placeholder 2">
            <a:extLst>
              <a:ext uri="{FF2B5EF4-FFF2-40B4-BE49-F238E27FC236}">
                <a16:creationId xmlns:a16="http://schemas.microsoft.com/office/drawing/2014/main" id="{DA604AA6-000B-834F-A47E-A188C01903DB}"/>
              </a:ext>
            </a:extLst>
          </p:cNvPr>
          <p:cNvSpPr txBox="1">
            <a:spLocks/>
          </p:cNvSpPr>
          <p:nvPr/>
        </p:nvSpPr>
        <p:spPr>
          <a:xfrm>
            <a:off x="202131" y="3423781"/>
            <a:ext cx="8941869" cy="8088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rgbClr val="FF0000"/>
                </a:solidFill>
                <a:latin typeface="Apple Chancery" panose="03020702040506060504" pitchFamily="66" charset="-79"/>
                <a:cs typeface="Apple Chancery" panose="03020702040506060504" pitchFamily="66" charset="-79"/>
              </a:rPr>
              <a:t>Since this is</a:t>
            </a:r>
            <a:r>
              <a:rPr lang="en-US" sz="2200" dirty="0"/>
              <a:t> circular motion, we ALSO have to worry about centripetal acceleration </a:t>
            </a:r>
            <a:r>
              <a:rPr lang="en-US" sz="2200" i="1" dirty="0"/>
              <a:t>a</a:t>
            </a:r>
            <a:r>
              <a:rPr lang="en-US" sz="2200" i="1" baseline="-25000" dirty="0"/>
              <a:t>c</a:t>
            </a:r>
            <a:r>
              <a:rPr lang="en-US" sz="2200" dirty="0"/>
              <a:t>.  As a</a:t>
            </a:r>
            <a:r>
              <a:rPr lang="en-US" sz="2200" baseline="-25000" dirty="0"/>
              <a:t>c</a:t>
            </a:r>
            <a:r>
              <a:rPr lang="en-US" sz="2200" dirty="0"/>
              <a:t> = v</a:t>
            </a:r>
            <a:r>
              <a:rPr lang="en-US" sz="2200" baseline="-25000" dirty="0"/>
              <a:t>t</a:t>
            </a:r>
            <a:r>
              <a:rPr lang="en-US" sz="2200" baseline="30000" dirty="0"/>
              <a:t>2</a:t>
            </a:r>
            <a:r>
              <a:rPr lang="en-US" sz="2200" dirty="0"/>
              <a:t>/r.</a:t>
            </a:r>
          </a:p>
        </p:txBody>
      </p:sp>
      <p:sp>
        <p:nvSpPr>
          <p:cNvPr id="11" name="Content Placeholder 2">
            <a:extLst>
              <a:ext uri="{FF2B5EF4-FFF2-40B4-BE49-F238E27FC236}">
                <a16:creationId xmlns:a16="http://schemas.microsoft.com/office/drawing/2014/main" id="{D4FF395D-7F87-6144-949D-859EDA7BFFD3}"/>
              </a:ext>
            </a:extLst>
          </p:cNvPr>
          <p:cNvSpPr txBox="1">
            <a:spLocks/>
          </p:cNvSpPr>
          <p:nvPr/>
        </p:nvSpPr>
        <p:spPr>
          <a:xfrm>
            <a:off x="-255069" y="4283283"/>
            <a:ext cx="8941869" cy="7302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n-US" sz="2200" dirty="0">
                <a:solidFill>
                  <a:srgbClr val="FF0000"/>
                </a:solidFill>
                <a:latin typeface="Apple Chancery" panose="03020702040506060504" pitchFamily="66" charset="-79"/>
                <a:cs typeface="Apple Chancery" panose="03020702040506060504" pitchFamily="66" charset="-79"/>
              </a:rPr>
              <a:t>Apparently</a:t>
            </a:r>
            <a:r>
              <a:rPr lang="en-US" sz="2200" dirty="0"/>
              <a:t> translational velocity does two different things!</a:t>
            </a:r>
          </a:p>
        </p:txBody>
      </p:sp>
      <p:graphicFrame>
        <p:nvGraphicFramePr>
          <p:cNvPr id="12" name="Object 3">
            <a:extLst>
              <a:ext uri="{FF2B5EF4-FFF2-40B4-BE49-F238E27FC236}">
                <a16:creationId xmlns:a16="http://schemas.microsoft.com/office/drawing/2014/main" id="{B00380E7-AB7B-A141-A0A4-1122DA9D1CFA}"/>
              </a:ext>
            </a:extLst>
          </p:cNvPr>
          <p:cNvGraphicFramePr>
            <a:graphicFrameLocks noChangeAspect="1"/>
          </p:cNvGraphicFramePr>
          <p:nvPr>
            <p:extLst>
              <p:ext uri="{D42A27DB-BD31-4B8C-83A1-F6EECF244321}">
                <p14:modId xmlns:p14="http://schemas.microsoft.com/office/powerpoint/2010/main" val="3308071772"/>
              </p:ext>
            </p:extLst>
          </p:nvPr>
        </p:nvGraphicFramePr>
        <p:xfrm>
          <a:off x="4368448" y="850819"/>
          <a:ext cx="762000" cy="635000"/>
        </p:xfrm>
        <a:graphic>
          <a:graphicData uri="http://schemas.openxmlformats.org/presentationml/2006/ole">
            <mc:AlternateContent xmlns:mc="http://schemas.openxmlformats.org/markup-compatibility/2006">
              <mc:Choice xmlns:v="urn:schemas-microsoft-com:vml" Requires="v">
                <p:oleObj spid="_x0000_s38927" name="Equation" r:id="rId5" imgW="469900" imgH="393700" progId="Equation.DSMT4">
                  <p:embed/>
                </p:oleObj>
              </mc:Choice>
              <mc:Fallback>
                <p:oleObj name="Equation" r:id="rId5" imgW="469900" imgH="393700" progId="Equation.DSMT4">
                  <p:embed/>
                  <p:pic>
                    <p:nvPicPr>
                      <p:cNvPr id="13" name="Object 3"/>
                      <p:cNvPicPr>
                        <a:picLocks noChangeAspect="1" noChangeArrowheads="1"/>
                      </p:cNvPicPr>
                      <p:nvPr/>
                    </p:nvPicPr>
                    <p:blipFill>
                      <a:blip r:embed="rId6"/>
                      <a:srcRect/>
                      <a:stretch>
                        <a:fillRect/>
                      </a:stretch>
                    </p:blipFill>
                    <p:spPr bwMode="auto">
                      <a:xfrm>
                        <a:off x="4368448" y="850819"/>
                        <a:ext cx="762000" cy="635000"/>
                      </a:xfrm>
                      <a:prstGeom prst="rect">
                        <a:avLst/>
                      </a:prstGeom>
                      <a:noFill/>
                      <a:ln>
                        <a:noFill/>
                      </a:ln>
                      <a:effectLst/>
                    </p:spPr>
                  </p:pic>
                </p:oleObj>
              </mc:Fallback>
            </mc:AlternateContent>
          </a:graphicData>
        </a:graphic>
      </p:graphicFrame>
      <p:sp>
        <p:nvSpPr>
          <p:cNvPr id="13" name="Content Placeholder 2">
            <a:extLst>
              <a:ext uri="{FF2B5EF4-FFF2-40B4-BE49-F238E27FC236}">
                <a16:creationId xmlns:a16="http://schemas.microsoft.com/office/drawing/2014/main" id="{BA38671F-5072-9A4D-9C14-57A3FF390FAC}"/>
              </a:ext>
            </a:extLst>
          </p:cNvPr>
          <p:cNvSpPr txBox="1">
            <a:spLocks/>
          </p:cNvSpPr>
          <p:nvPr/>
        </p:nvSpPr>
        <p:spPr>
          <a:xfrm>
            <a:off x="65575" y="5439404"/>
            <a:ext cx="8534409" cy="8315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n-US" sz="2200" dirty="0">
                <a:solidFill>
                  <a:srgbClr val="FF0000"/>
                </a:solidFill>
                <a:latin typeface="Apple Chancery" panose="03020702040506060504" pitchFamily="66" charset="-79"/>
                <a:cs typeface="Apple Chancery" panose="03020702040506060504" pitchFamily="66" charset="-79"/>
              </a:rPr>
              <a:t>It contributes </a:t>
            </a:r>
            <a:r>
              <a:rPr lang="en-US" sz="2200" dirty="0"/>
              <a:t>to </a:t>
            </a:r>
            <a:r>
              <a:rPr lang="en-US" sz="2200" dirty="0">
                <a:solidFill>
                  <a:srgbClr val="0D38D4"/>
                </a:solidFill>
              </a:rPr>
              <a:t>tangential acceleration </a:t>
            </a:r>
            <a:r>
              <a:rPr lang="en-US" sz="2200" dirty="0"/>
              <a:t>which </a:t>
            </a:r>
            <a:r>
              <a:rPr lang="en-US" sz="2200" b="1" dirty="0"/>
              <a:t>changes the velocity’s magnitude</a:t>
            </a:r>
            <a:r>
              <a:rPr lang="en-US" sz="2200" dirty="0"/>
              <a:t> (speeds a body up or slows it down).</a:t>
            </a:r>
          </a:p>
        </p:txBody>
      </p:sp>
    </p:spTree>
    <p:extLst>
      <p:ext uri="{BB962C8B-B14F-4D97-AF65-F5344CB8AC3E}">
        <p14:creationId xmlns:p14="http://schemas.microsoft.com/office/powerpoint/2010/main" val="191028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dissolv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dissolv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P spid="6" grpId="0" animBg="1"/>
      <p:bldP spid="5" grpId="0"/>
      <p:bldP spid="7" grpId="0"/>
      <p:bldP spid="9" grpId="0"/>
      <p:bldP spid="10"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conceptual practice</a:t>
            </a:r>
          </a:p>
        </p:txBody>
      </p:sp>
      <p:sp>
        <p:nvSpPr>
          <p:cNvPr id="3" name="Content Placeholder 2"/>
          <p:cNvSpPr>
            <a:spLocks noGrp="1"/>
          </p:cNvSpPr>
          <p:nvPr>
            <p:ph idx="1"/>
          </p:nvPr>
        </p:nvSpPr>
        <p:spPr>
          <a:xfrm>
            <a:off x="189571" y="1600200"/>
            <a:ext cx="8820614" cy="4525963"/>
          </a:xfrm>
        </p:spPr>
        <p:txBody>
          <a:bodyPr>
            <a:normAutofit/>
          </a:bodyPr>
          <a:lstStyle/>
          <a:p>
            <a:pPr marL="0" indent="0">
              <a:buNone/>
            </a:pPr>
            <a:r>
              <a:rPr lang="en-US" sz="2000" dirty="0">
                <a:solidFill>
                  <a:srgbClr val="FF0000"/>
                </a:solidFill>
                <a:latin typeface="Apple Chancery" panose="03020702040506060504" pitchFamily="66" charset="-79"/>
                <a:cs typeface="Apple Chancery" panose="03020702040506060504" pitchFamily="66" charset="-79"/>
              </a:rPr>
              <a:t>Mr. White and Mr. Fletcher</a:t>
            </a:r>
            <a:r>
              <a:rPr lang="en-US" sz="1800" dirty="0"/>
              <a:t> are riding on a </a:t>
            </a:r>
            <a:r>
              <a:rPr lang="en-US" sz="1800" dirty="0">
                <a:solidFill>
                  <a:srgbClr val="0D38D4"/>
                </a:solidFill>
              </a:rPr>
              <a:t>merry-go-round</a:t>
            </a:r>
            <a:r>
              <a:rPr lang="en-US" sz="1800" dirty="0"/>
              <a:t>. </a:t>
            </a:r>
            <a:r>
              <a:rPr lang="en-US" sz="1800" dirty="0">
                <a:solidFill>
                  <a:srgbClr val="00C201"/>
                </a:solidFill>
              </a:rPr>
              <a:t>Mr. White rides </a:t>
            </a:r>
            <a:r>
              <a:rPr lang="en-US" sz="1800" dirty="0"/>
              <a:t>on the </a:t>
            </a:r>
            <a:r>
              <a:rPr lang="en-US" sz="1800" dirty="0">
                <a:solidFill>
                  <a:srgbClr val="0D38D4"/>
                </a:solidFill>
              </a:rPr>
              <a:t>outer rim </a:t>
            </a:r>
            <a:r>
              <a:rPr lang="en-US" sz="1800" dirty="0"/>
              <a:t>of the circular platform, and </a:t>
            </a:r>
            <a:r>
              <a:rPr lang="en-US" sz="1800" dirty="0">
                <a:solidFill>
                  <a:srgbClr val="00C201"/>
                </a:solidFill>
              </a:rPr>
              <a:t>Mr. Fletcher rides </a:t>
            </a:r>
            <a:r>
              <a:rPr lang="en-US" sz="1800" dirty="0">
                <a:solidFill>
                  <a:srgbClr val="0D38D4"/>
                </a:solidFill>
              </a:rPr>
              <a:t>halfway between the rim and the center </a:t>
            </a:r>
            <a:r>
              <a:rPr lang="en-US" sz="1800" dirty="0"/>
              <a:t>of the platform. When the MGR is rotating at a constant angular speed, </a:t>
            </a:r>
            <a:r>
              <a:rPr lang="en-US" sz="1800" dirty="0">
                <a:solidFill>
                  <a:srgbClr val="FF0000"/>
                </a:solidFill>
              </a:rPr>
              <a:t>compare</a:t>
            </a:r>
            <a:r>
              <a:rPr lang="en-US" sz="1800" dirty="0"/>
              <a:t> Mr. White’s and Mr. Fletcher’s </a:t>
            </a:r>
            <a:r>
              <a:rPr lang="en-US" sz="1800" i="1" dirty="0">
                <a:solidFill>
                  <a:srgbClr val="FF0000"/>
                </a:solidFill>
              </a:rPr>
              <a:t>angular</a:t>
            </a:r>
            <a:r>
              <a:rPr lang="en-US" sz="1800" b="1" dirty="0">
                <a:solidFill>
                  <a:srgbClr val="FF0000"/>
                </a:solidFill>
              </a:rPr>
              <a:t> </a:t>
            </a:r>
            <a:r>
              <a:rPr lang="en-US" sz="1800" dirty="0"/>
              <a:t>and</a:t>
            </a:r>
            <a:r>
              <a:rPr lang="en-US" sz="1800" b="1" dirty="0">
                <a:solidFill>
                  <a:srgbClr val="FF0000"/>
                </a:solidFill>
              </a:rPr>
              <a:t> </a:t>
            </a:r>
            <a:r>
              <a:rPr lang="en-US" sz="1800" i="1" dirty="0">
                <a:solidFill>
                  <a:srgbClr val="FF0000"/>
                </a:solidFill>
              </a:rPr>
              <a:t>tangential</a:t>
            </a:r>
            <a:r>
              <a:rPr lang="en-US" sz="1800" dirty="0">
                <a:solidFill>
                  <a:srgbClr val="FF0000"/>
                </a:solidFill>
              </a:rPr>
              <a:t> speeds</a:t>
            </a:r>
            <a:r>
              <a:rPr lang="en-US" sz="1800" dirty="0"/>
              <a:t>.</a:t>
            </a:r>
          </a:p>
          <a:p>
            <a:endParaRPr lang="en-US" sz="1800" dirty="0"/>
          </a:p>
          <a:p>
            <a:endParaRPr lang="en-US" sz="1800" dirty="0"/>
          </a:p>
          <a:p>
            <a:endParaRPr lang="en-US" sz="1800" dirty="0"/>
          </a:p>
          <a:p>
            <a:endParaRPr lang="en-US" sz="1800" dirty="0"/>
          </a:p>
          <a:p>
            <a:pPr marL="0" indent="0">
              <a:buNone/>
            </a:pPr>
            <a:r>
              <a:rPr lang="en-US" sz="1800" dirty="0">
                <a:solidFill>
                  <a:srgbClr val="FF0000"/>
                </a:solidFill>
                <a:latin typeface="Apple Chancery" panose="03020702040506060504" pitchFamily="66" charset="-79"/>
                <a:cs typeface="Apple Chancery" panose="03020702040506060504" pitchFamily="66" charset="-79"/>
              </a:rPr>
              <a:t>Why is </a:t>
            </a:r>
            <a:r>
              <a:rPr lang="en-US" sz="1800" dirty="0"/>
              <a:t>the </a:t>
            </a:r>
            <a:r>
              <a:rPr lang="en-US" sz="1800" dirty="0">
                <a:solidFill>
                  <a:srgbClr val="0D38D4"/>
                </a:solidFill>
              </a:rPr>
              <a:t>launch area </a:t>
            </a:r>
            <a:r>
              <a:rPr lang="en-US" sz="1800" dirty="0"/>
              <a:t>for the European Space Agency </a:t>
            </a:r>
            <a:r>
              <a:rPr lang="en-US" sz="1800" dirty="0">
                <a:solidFill>
                  <a:srgbClr val="0D38D4"/>
                </a:solidFill>
              </a:rPr>
              <a:t>in South America </a:t>
            </a:r>
            <a:r>
              <a:rPr lang="en-US" sz="1800" dirty="0"/>
              <a:t>and </a:t>
            </a:r>
            <a:r>
              <a:rPr lang="en-US" sz="1800" dirty="0">
                <a:solidFill>
                  <a:srgbClr val="0D38D4"/>
                </a:solidFill>
              </a:rPr>
              <a:t>not in Europe</a:t>
            </a:r>
            <a:r>
              <a:rPr lang="en-US" sz="1800" dirty="0"/>
              <a:t>?</a:t>
            </a:r>
          </a:p>
        </p:txBody>
      </p:sp>
      <p:sp>
        <p:nvSpPr>
          <p:cNvPr id="4" name="TextBox 3"/>
          <p:cNvSpPr txBox="1"/>
          <p:nvPr/>
        </p:nvSpPr>
        <p:spPr>
          <a:xfrm>
            <a:off x="868900" y="2809853"/>
            <a:ext cx="7707941" cy="923330"/>
          </a:xfrm>
          <a:prstGeom prst="rect">
            <a:avLst/>
          </a:prstGeom>
          <a:noFill/>
        </p:spPr>
        <p:txBody>
          <a:bodyPr wrap="square" rtlCol="0">
            <a:spAutoFit/>
          </a:bodyPr>
          <a:lstStyle/>
          <a:p>
            <a:r>
              <a:rPr lang="en-US" dirty="0">
                <a:solidFill>
                  <a:schemeClr val="accent1"/>
                </a:solidFill>
                <a:latin typeface="+mj-lt"/>
                <a:ea typeface="Palatino Linotype" charset="0"/>
                <a:cs typeface="Palatino Linotype" charset="0"/>
              </a:rPr>
              <a:t>Their angular speeds are the same, as both of them travel the same portion of the circle in the same time. Mr. White’s tangential velocity is twice Mr. Fletcher’s, however, because he is twice as far radially from the center (v = r</a:t>
            </a:r>
            <a:r>
              <a:rPr lang="en-US" dirty="0">
                <a:solidFill>
                  <a:schemeClr val="accent1"/>
                </a:solidFill>
                <a:latin typeface="+mj-lt"/>
              </a:rPr>
              <a:t>𝛚</a:t>
            </a:r>
            <a:r>
              <a:rPr lang="en-US" dirty="0">
                <a:solidFill>
                  <a:schemeClr val="accent1"/>
                </a:solidFill>
                <a:latin typeface="+mj-lt"/>
                <a:ea typeface="Palatino Linotype" charset="0"/>
                <a:cs typeface="Palatino Linotype" charset="0"/>
              </a:rPr>
              <a:t>).</a:t>
            </a:r>
          </a:p>
        </p:txBody>
      </p:sp>
      <p:sp>
        <p:nvSpPr>
          <p:cNvPr id="5" name="TextBox 4"/>
          <p:cNvSpPr txBox="1"/>
          <p:nvPr/>
        </p:nvSpPr>
        <p:spPr>
          <a:xfrm>
            <a:off x="868900" y="4472970"/>
            <a:ext cx="7707941" cy="1477328"/>
          </a:xfrm>
          <a:prstGeom prst="rect">
            <a:avLst/>
          </a:prstGeom>
          <a:noFill/>
        </p:spPr>
        <p:txBody>
          <a:bodyPr wrap="square" rtlCol="0">
            <a:spAutoFit/>
          </a:bodyPr>
          <a:lstStyle/>
          <a:p>
            <a:r>
              <a:rPr lang="en-US" dirty="0">
                <a:solidFill>
                  <a:schemeClr val="accent1"/>
                </a:solidFill>
                <a:latin typeface="+mj-lt"/>
                <a:ea typeface="Palatino Linotype" charset="0"/>
                <a:cs typeface="Palatino Linotype" charset="0"/>
              </a:rPr>
              <a:t>The tangential velocity of the Earth is greater at the equator than it is closer to the poles </a:t>
            </a:r>
            <a:r>
              <a:rPr lang="mr-IN" dirty="0">
                <a:solidFill>
                  <a:schemeClr val="accent1"/>
                </a:solidFill>
                <a:latin typeface="+mj-lt"/>
                <a:ea typeface="Palatino Linotype" charset="0"/>
                <a:cs typeface="Palatino Linotype" charset="0"/>
              </a:rPr>
              <a:t>–</a:t>
            </a:r>
            <a:r>
              <a:rPr lang="en-US" dirty="0">
                <a:solidFill>
                  <a:schemeClr val="accent1"/>
                </a:solidFill>
                <a:latin typeface="+mj-lt"/>
                <a:ea typeface="Palatino Linotype" charset="0"/>
                <a:cs typeface="Palatino Linotype" charset="0"/>
              </a:rPr>
              <a:t> Europe’s radial distance from the axis of rotation is much smaller than the equator’s. This way, the satellite being launched (eastward, in the direction of rotation) already has some initial tangential speed (about 1700 m/s) which makes it easier to get into orbit (which requires a speed of about 8000 m/s).</a:t>
            </a:r>
          </a:p>
        </p:txBody>
      </p:sp>
    </p:spTree>
    <p:extLst>
      <p:ext uri="{BB962C8B-B14F-4D97-AF65-F5344CB8AC3E}">
        <p14:creationId xmlns:p14="http://schemas.microsoft.com/office/powerpoint/2010/main" val="154191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dissolve">
                                      <p:cBhvr>
                                        <p:cTn id="11" dur="500"/>
                                        <p:tgtEl>
                                          <p:spTgt spid="3">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180"/>
          <p:cNvSpPr txBox="1">
            <a:spLocks/>
          </p:cNvSpPr>
          <p:nvPr/>
        </p:nvSpPr>
        <p:spPr bwMode="auto">
          <a:xfrm>
            <a:off x="290036" y="1238899"/>
            <a:ext cx="8625363" cy="821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800" dirty="0">
                <a:solidFill>
                  <a:srgbClr val="FF0000"/>
                </a:solidFill>
                <a:latin typeface="Apple Chancery"/>
                <a:cs typeface="Apple Chancery"/>
              </a:rPr>
              <a:t>The relationship                 </a:t>
            </a:r>
            <a:r>
              <a:rPr lang="en-US" sz="2000" dirty="0">
                <a:latin typeface="Times New Roman"/>
                <a:cs typeface="Times New Roman"/>
              </a:rPr>
              <a:t>is really code.  It is </a:t>
            </a:r>
            <a:r>
              <a:rPr lang="en-US" sz="2000" dirty="0">
                <a:solidFill>
                  <a:srgbClr val="0D38D4"/>
                </a:solidFill>
                <a:latin typeface="Times New Roman"/>
                <a:cs typeface="Times New Roman"/>
              </a:rPr>
              <a:t>telling you three things</a:t>
            </a:r>
            <a:r>
              <a:rPr lang="en-US" sz="2000" dirty="0">
                <a:latin typeface="Times New Roman"/>
                <a:cs typeface="Times New Roman"/>
              </a:rPr>
              <a:t>:</a:t>
            </a:r>
          </a:p>
        </p:txBody>
      </p:sp>
      <p:sp>
        <p:nvSpPr>
          <p:cNvPr id="17409" name="Rectangle 161"/>
          <p:cNvSpPr>
            <a:spLocks/>
          </p:cNvSpPr>
          <p:nvPr/>
        </p:nvSpPr>
        <p:spPr bwMode="auto">
          <a:xfrm>
            <a:off x="3123248" y="4506053"/>
            <a:ext cx="177864" cy="39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p>
            <a:endParaRPr lang="en-US" sz="2000">
              <a:latin typeface="Times New Roman"/>
              <a:cs typeface="Times New Roman"/>
            </a:endParaRPr>
          </a:p>
        </p:txBody>
      </p:sp>
      <p:graphicFrame>
        <p:nvGraphicFramePr>
          <p:cNvPr id="17410" name="Object 2"/>
          <p:cNvGraphicFramePr>
            <a:graphicFrameLocks noChangeAspect="1"/>
          </p:cNvGraphicFramePr>
          <p:nvPr/>
        </p:nvGraphicFramePr>
        <p:xfrm>
          <a:off x="2864565" y="1265908"/>
          <a:ext cx="1617663" cy="415925"/>
        </p:xfrm>
        <a:graphic>
          <a:graphicData uri="http://schemas.openxmlformats.org/presentationml/2006/ole">
            <mc:AlternateContent xmlns:mc="http://schemas.openxmlformats.org/markup-compatibility/2006">
              <mc:Choice xmlns:v="urn:schemas-microsoft-com:vml" Requires="v">
                <p:oleObj spid="_x0000_s10358" name="Equation" r:id="rId4" imgW="876300" imgH="241300" progId="Equation.DSMT4">
                  <p:embed/>
                </p:oleObj>
              </mc:Choice>
              <mc:Fallback>
                <p:oleObj name="Equation" r:id="rId4" imgW="876300" imgH="241300" progId="Equation.DSMT4">
                  <p:embed/>
                  <p:pic>
                    <p:nvPicPr>
                      <p:cNvPr id="17410" name="Object 2"/>
                      <p:cNvPicPr>
                        <a:picLocks noChangeAspect="1" noChangeArrowheads="1"/>
                      </p:cNvPicPr>
                      <p:nvPr/>
                    </p:nvPicPr>
                    <p:blipFill>
                      <a:blip r:embed="rId5"/>
                      <a:srcRect/>
                      <a:stretch>
                        <a:fillRect/>
                      </a:stretch>
                    </p:blipFill>
                    <p:spPr bwMode="auto">
                      <a:xfrm>
                        <a:off x="2864565" y="1265908"/>
                        <a:ext cx="1617663" cy="415925"/>
                      </a:xfrm>
                      <a:prstGeom prst="rect">
                        <a:avLst/>
                      </a:prstGeom>
                      <a:noFill/>
                      <a:ln>
                        <a:noFill/>
                      </a:ln>
                      <a:effectLst/>
                    </p:spPr>
                  </p:pic>
                </p:oleObj>
              </mc:Fallback>
            </mc:AlternateContent>
          </a:graphicData>
        </a:graphic>
      </p:graphicFrame>
      <p:graphicFrame>
        <p:nvGraphicFramePr>
          <p:cNvPr id="20657" name="Object 3"/>
          <p:cNvGraphicFramePr>
            <a:graphicFrameLocks noChangeAspect="1"/>
          </p:cNvGraphicFramePr>
          <p:nvPr>
            <p:extLst>
              <p:ext uri="{D42A27DB-BD31-4B8C-83A1-F6EECF244321}">
                <p14:modId xmlns:p14="http://schemas.microsoft.com/office/powerpoint/2010/main" val="741100377"/>
              </p:ext>
            </p:extLst>
          </p:nvPr>
        </p:nvGraphicFramePr>
        <p:xfrm>
          <a:off x="3123248" y="5238880"/>
          <a:ext cx="1960563" cy="403225"/>
        </p:xfrm>
        <a:graphic>
          <a:graphicData uri="http://schemas.openxmlformats.org/presentationml/2006/ole">
            <mc:AlternateContent xmlns:mc="http://schemas.openxmlformats.org/markup-compatibility/2006">
              <mc:Choice xmlns:v="urn:schemas-microsoft-com:vml" Requires="v">
                <p:oleObj spid="_x0000_s10359" name="Equation" r:id="rId6" imgW="1092200" imgH="241300" progId="Equation.DSMT4">
                  <p:embed/>
                </p:oleObj>
              </mc:Choice>
              <mc:Fallback>
                <p:oleObj name="Equation" r:id="rId6" imgW="1092200" imgH="241300" progId="Equation.DSMT4">
                  <p:embed/>
                  <p:pic>
                    <p:nvPicPr>
                      <p:cNvPr id="20657" name="Object 3"/>
                      <p:cNvPicPr>
                        <a:picLocks noChangeAspect="1" noChangeArrowheads="1"/>
                      </p:cNvPicPr>
                      <p:nvPr/>
                    </p:nvPicPr>
                    <p:blipFill>
                      <a:blip r:embed="rId7"/>
                      <a:srcRect/>
                      <a:stretch>
                        <a:fillRect/>
                      </a:stretch>
                    </p:blipFill>
                    <p:spPr bwMode="auto">
                      <a:xfrm>
                        <a:off x="3123248" y="5238880"/>
                        <a:ext cx="1960563" cy="403225"/>
                      </a:xfrm>
                      <a:prstGeom prst="rect">
                        <a:avLst/>
                      </a:prstGeom>
                      <a:noFill/>
                      <a:ln>
                        <a:noFill/>
                      </a:ln>
                      <a:effectLst/>
                    </p:spPr>
                  </p:pic>
                </p:oleObj>
              </mc:Fallback>
            </mc:AlternateContent>
          </a:graphicData>
        </a:graphic>
      </p:graphicFrame>
      <p:sp>
        <p:nvSpPr>
          <p:cNvPr id="17412" name="Text Box 179"/>
          <p:cNvSpPr txBox="1">
            <a:spLocks/>
          </p:cNvSpPr>
          <p:nvPr/>
        </p:nvSpPr>
        <p:spPr bwMode="auto">
          <a:xfrm>
            <a:off x="0" y="274320"/>
            <a:ext cx="9144000" cy="7448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ctr" eaLnBrk="1" hangingPunct="1"/>
            <a:r>
              <a:rPr lang="en-US" sz="4300" dirty="0">
                <a:solidFill>
                  <a:srgbClr val="FF1215"/>
                </a:solidFill>
                <a:latin typeface="Apple Chancery"/>
                <a:cs typeface="Apple Chancery"/>
              </a:rPr>
              <a:t>Rotational Vector Notation</a:t>
            </a:r>
            <a:endParaRPr lang="en-US" dirty="0">
              <a:solidFill>
                <a:srgbClr val="FF1215"/>
              </a:solidFill>
              <a:latin typeface="Apple Chancery"/>
              <a:cs typeface="Apple Chancery"/>
            </a:endParaRPr>
          </a:p>
        </p:txBody>
      </p:sp>
      <p:sp>
        <p:nvSpPr>
          <p:cNvPr id="17414" name="Text Box 181"/>
          <p:cNvSpPr txBox="1">
            <a:spLocks/>
          </p:cNvSpPr>
          <p:nvPr/>
        </p:nvSpPr>
        <p:spPr bwMode="auto">
          <a:xfrm>
            <a:off x="589599" y="4296243"/>
            <a:ext cx="8717009" cy="39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You know how to </a:t>
            </a:r>
            <a:r>
              <a:rPr lang="en-US" sz="2000" dirty="0">
                <a:latin typeface="Times New Roman"/>
                <a:cs typeface="Times New Roman"/>
              </a:rPr>
              <a:t>decode the above expression.  For you, it’s no big deal.  </a:t>
            </a:r>
          </a:p>
        </p:txBody>
      </p:sp>
      <p:sp>
        <p:nvSpPr>
          <p:cNvPr id="17415" name="Rectangle 182"/>
          <p:cNvSpPr>
            <a:spLocks/>
          </p:cNvSpPr>
          <p:nvPr/>
        </p:nvSpPr>
        <p:spPr bwMode="auto">
          <a:xfrm>
            <a:off x="0" y="0"/>
            <a:ext cx="9144000" cy="6858000"/>
          </a:xfrm>
          <a:prstGeom prst="rect">
            <a:avLst/>
          </a:prstGeom>
          <a:noFill/>
          <a:ln w="254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lIns="82296" tIns="41148" rIns="82296" bIns="41148" anchor="ctr"/>
          <a:lstStyle/>
          <a:p>
            <a:endParaRPr lang="en-US"/>
          </a:p>
        </p:txBody>
      </p:sp>
      <p:sp>
        <p:nvSpPr>
          <p:cNvPr id="10" name="Text Box 10"/>
          <p:cNvSpPr txBox="1">
            <a:spLocks/>
          </p:cNvSpPr>
          <p:nvPr/>
        </p:nvSpPr>
        <p:spPr bwMode="auto">
          <a:xfrm>
            <a:off x="589599" y="2133850"/>
            <a:ext cx="7785258" cy="39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a.) </a:t>
            </a:r>
            <a:r>
              <a:rPr lang="en-US" sz="2000" dirty="0">
                <a:latin typeface="Times New Roman"/>
                <a:cs typeface="Times New Roman"/>
              </a:rPr>
              <a:t>the </a:t>
            </a:r>
            <a:r>
              <a:rPr lang="en-US" sz="2000" dirty="0">
                <a:solidFill>
                  <a:srgbClr val="FF0000"/>
                </a:solidFill>
                <a:latin typeface="Times New Roman"/>
                <a:cs typeface="Times New Roman"/>
              </a:rPr>
              <a:t>magnitude</a:t>
            </a:r>
            <a:r>
              <a:rPr lang="en-US" sz="2000" dirty="0">
                <a:latin typeface="Times New Roman"/>
                <a:cs typeface="Times New Roman"/>
              </a:rPr>
              <a:t> of the velocity (in this case, it’</a:t>
            </a:r>
            <a:r>
              <a:rPr lang="en-US" altLang="ja-JP" sz="2000" dirty="0">
                <a:latin typeface="Times New Roman"/>
                <a:cs typeface="Times New Roman"/>
              </a:rPr>
              <a:t>s 3 m/s); </a:t>
            </a:r>
            <a:endParaRPr lang="en-US" sz="2000" dirty="0">
              <a:latin typeface="Times New Roman"/>
              <a:cs typeface="Times New Roman"/>
            </a:endParaRPr>
          </a:p>
        </p:txBody>
      </p:sp>
      <p:sp>
        <p:nvSpPr>
          <p:cNvPr id="11" name="Text Box 11"/>
          <p:cNvSpPr txBox="1">
            <a:spLocks/>
          </p:cNvSpPr>
          <p:nvPr/>
        </p:nvSpPr>
        <p:spPr bwMode="auto">
          <a:xfrm>
            <a:off x="589599" y="2683443"/>
            <a:ext cx="7785258" cy="698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b.) </a:t>
            </a:r>
            <a:r>
              <a:rPr lang="en-US" sz="2000" dirty="0">
                <a:latin typeface="Times New Roman"/>
                <a:cs typeface="Times New Roman"/>
              </a:rPr>
              <a:t>the </a:t>
            </a:r>
            <a:r>
              <a:rPr lang="en-US" sz="2000" i="1" dirty="0">
                <a:solidFill>
                  <a:srgbClr val="FF0000"/>
                </a:solidFill>
                <a:latin typeface="Times New Roman"/>
                <a:cs typeface="Times New Roman"/>
              </a:rPr>
              <a:t>line</a:t>
            </a:r>
            <a:r>
              <a:rPr lang="en-US" sz="2000" dirty="0">
                <a:solidFill>
                  <a:srgbClr val="FF0000"/>
                </a:solidFill>
                <a:latin typeface="Times New Roman"/>
                <a:cs typeface="Times New Roman"/>
              </a:rPr>
              <a:t> of the velocity </a:t>
            </a:r>
            <a:r>
              <a:rPr lang="en-US" sz="2000" dirty="0">
                <a:latin typeface="Times New Roman"/>
                <a:cs typeface="Times New Roman"/>
              </a:rPr>
              <a:t>(the </a:t>
            </a:r>
            <a:r>
              <a:rPr lang="en-US" sz="2000" i="1" dirty="0">
                <a:latin typeface="Times New Roman"/>
                <a:cs typeface="Times New Roman"/>
              </a:rPr>
              <a:t>   </a:t>
            </a:r>
            <a:r>
              <a:rPr lang="en-US" sz="2000" dirty="0">
                <a:latin typeface="Times New Roman"/>
                <a:cs typeface="Times New Roman"/>
              </a:rPr>
              <a:t>tells you the vector is along the </a:t>
            </a:r>
            <a:r>
              <a:rPr lang="en-US" sz="2000" dirty="0">
                <a:solidFill>
                  <a:srgbClr val="0000FF"/>
                </a:solidFill>
                <a:latin typeface="Times New Roman"/>
                <a:cs typeface="Times New Roman"/>
              </a:rPr>
              <a:t>x-axis</a:t>
            </a:r>
            <a:r>
              <a:rPr lang="en-US" sz="2000" dirty="0">
                <a:latin typeface="Times New Roman"/>
                <a:cs typeface="Times New Roman"/>
              </a:rPr>
              <a:t>, versus being along the y-axis or z-axis or some combination thereof); and </a:t>
            </a:r>
          </a:p>
        </p:txBody>
      </p:sp>
      <p:sp>
        <p:nvSpPr>
          <p:cNvPr id="12" name="Text Box 12"/>
          <p:cNvSpPr txBox="1">
            <a:spLocks/>
          </p:cNvSpPr>
          <p:nvPr/>
        </p:nvSpPr>
        <p:spPr bwMode="auto">
          <a:xfrm>
            <a:off x="589599" y="3458143"/>
            <a:ext cx="7785258" cy="698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c.) </a:t>
            </a:r>
            <a:r>
              <a:rPr lang="en-US" sz="2000" dirty="0">
                <a:latin typeface="Times New Roman"/>
                <a:cs typeface="Times New Roman"/>
              </a:rPr>
              <a:t>the </a:t>
            </a:r>
            <a:r>
              <a:rPr lang="en-US" sz="2000" i="1" dirty="0">
                <a:solidFill>
                  <a:srgbClr val="FF0000"/>
                </a:solidFill>
                <a:latin typeface="Times New Roman"/>
                <a:cs typeface="Times New Roman"/>
              </a:rPr>
              <a:t>+</a:t>
            </a:r>
            <a:r>
              <a:rPr lang="en-US" sz="2000" dirty="0">
                <a:latin typeface="Times New Roman"/>
                <a:cs typeface="Times New Roman"/>
              </a:rPr>
              <a:t> or </a:t>
            </a:r>
            <a:r>
              <a:rPr lang="en-US" sz="2000" i="1" dirty="0">
                <a:solidFill>
                  <a:srgbClr val="FF0000"/>
                </a:solidFill>
                <a:latin typeface="Times New Roman"/>
                <a:cs typeface="Times New Roman"/>
              </a:rPr>
              <a:t>–</a:t>
            </a:r>
            <a:r>
              <a:rPr lang="en-US" sz="2000" dirty="0">
                <a:solidFill>
                  <a:srgbClr val="FF0000"/>
                </a:solidFill>
                <a:latin typeface="Times New Roman"/>
                <a:cs typeface="Times New Roman"/>
              </a:rPr>
              <a:t> </a:t>
            </a:r>
            <a:r>
              <a:rPr lang="en-US" sz="2000" dirty="0">
                <a:latin typeface="Times New Roman"/>
                <a:cs typeface="Times New Roman"/>
              </a:rPr>
              <a:t>tells you the </a:t>
            </a:r>
            <a:r>
              <a:rPr lang="en-US" sz="2000" i="1" dirty="0">
                <a:solidFill>
                  <a:srgbClr val="FF0000"/>
                </a:solidFill>
                <a:latin typeface="Times New Roman"/>
                <a:cs typeface="Times New Roman"/>
              </a:rPr>
              <a:t>actual </a:t>
            </a:r>
            <a:r>
              <a:rPr lang="en-US" sz="2000" dirty="0">
                <a:solidFill>
                  <a:srgbClr val="FF0000"/>
                </a:solidFill>
                <a:latin typeface="Times New Roman"/>
                <a:cs typeface="Times New Roman"/>
              </a:rPr>
              <a:t>direction along the line </a:t>
            </a:r>
            <a:r>
              <a:rPr lang="en-US" sz="2000" dirty="0">
                <a:latin typeface="Times New Roman"/>
                <a:cs typeface="Times New Roman"/>
              </a:rPr>
              <a:t>(in this case, it’</a:t>
            </a:r>
            <a:r>
              <a:rPr lang="en-US" altLang="ja-JP" sz="2000" dirty="0">
                <a:latin typeface="Times New Roman"/>
                <a:cs typeface="Times New Roman"/>
              </a:rPr>
              <a:t>s in the </a:t>
            </a:r>
            <a:r>
              <a:rPr lang="en-US" altLang="ja-JP" sz="2000" dirty="0">
                <a:solidFill>
                  <a:srgbClr val="0000FF"/>
                </a:solidFill>
                <a:latin typeface="Times New Roman"/>
                <a:cs typeface="Times New Roman"/>
              </a:rPr>
              <a:t>NEGATIVE x-direction</a:t>
            </a:r>
            <a:r>
              <a:rPr lang="en-US" altLang="ja-JP" sz="2000" dirty="0">
                <a:latin typeface="Times New Roman"/>
                <a:cs typeface="Times New Roman"/>
              </a:rPr>
              <a:t>, versus the POSITIVE x-direction); </a:t>
            </a:r>
            <a:endParaRPr lang="en-US" sz="2000" dirty="0">
              <a:latin typeface="Times New Roman"/>
              <a:cs typeface="Times New Roman"/>
            </a:endParaRPr>
          </a:p>
        </p:txBody>
      </p:sp>
      <p:graphicFrame>
        <p:nvGraphicFramePr>
          <p:cNvPr id="13" name="Object 2"/>
          <p:cNvGraphicFramePr>
            <a:graphicFrameLocks noChangeAspect="1"/>
          </p:cNvGraphicFramePr>
          <p:nvPr/>
        </p:nvGraphicFramePr>
        <p:xfrm>
          <a:off x="3773967" y="2650145"/>
          <a:ext cx="187325" cy="350837"/>
        </p:xfrm>
        <a:graphic>
          <a:graphicData uri="http://schemas.openxmlformats.org/presentationml/2006/ole">
            <mc:AlternateContent xmlns:mc="http://schemas.openxmlformats.org/markup-compatibility/2006">
              <mc:Choice xmlns:v="urn:schemas-microsoft-com:vml" Requires="v">
                <p:oleObj spid="_x0000_s10360" name="Equation" r:id="rId8" imgW="101600" imgH="203200" progId="Equation.DSMT4">
                  <p:embed/>
                </p:oleObj>
              </mc:Choice>
              <mc:Fallback>
                <p:oleObj name="Equation" r:id="rId8" imgW="101600" imgH="203200" progId="Equation.DSMT4">
                  <p:embed/>
                  <p:pic>
                    <p:nvPicPr>
                      <p:cNvPr id="13" name="Object 2"/>
                      <p:cNvPicPr>
                        <a:picLocks noChangeAspect="1" noChangeArrowheads="1"/>
                      </p:cNvPicPr>
                      <p:nvPr/>
                    </p:nvPicPr>
                    <p:blipFill>
                      <a:blip r:embed="rId9"/>
                      <a:srcRect/>
                      <a:stretch>
                        <a:fillRect/>
                      </a:stretch>
                    </p:blipFill>
                    <p:spPr bwMode="auto">
                      <a:xfrm>
                        <a:off x="3773967" y="2650145"/>
                        <a:ext cx="187325" cy="350837"/>
                      </a:xfrm>
                      <a:prstGeom prst="rect">
                        <a:avLst/>
                      </a:prstGeom>
                      <a:noFill/>
                      <a:ln>
                        <a:noFill/>
                      </a:ln>
                      <a:effectLst/>
                    </p:spPr>
                  </p:pic>
                </p:oleObj>
              </mc:Fallback>
            </mc:AlternateContent>
          </a:graphicData>
        </a:graphic>
      </p:graphicFrame>
      <p:sp>
        <p:nvSpPr>
          <p:cNvPr id="14" name="Text Box 19"/>
          <p:cNvSpPr txBox="1">
            <a:spLocks/>
          </p:cNvSpPr>
          <p:nvPr/>
        </p:nvSpPr>
        <p:spPr bwMode="auto">
          <a:xfrm>
            <a:off x="8607180" y="6477000"/>
            <a:ext cx="3513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dirty="0">
                <a:solidFill>
                  <a:srgbClr val="000000"/>
                </a:solidFill>
                <a:latin typeface="Times New Roman"/>
                <a:cs typeface="Times New Roman"/>
                <a:sym typeface="Gill Sans" charset="0"/>
              </a:rPr>
              <a:t>8.)</a:t>
            </a:r>
          </a:p>
        </p:txBody>
      </p:sp>
      <p:sp>
        <p:nvSpPr>
          <p:cNvPr id="15" name="Text Box 181"/>
          <p:cNvSpPr txBox="1">
            <a:spLocks/>
          </p:cNvSpPr>
          <p:nvPr/>
        </p:nvSpPr>
        <p:spPr bwMode="auto">
          <a:xfrm>
            <a:off x="290036" y="5783868"/>
            <a:ext cx="8717009" cy="39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The question is, </a:t>
            </a:r>
            <a:r>
              <a:rPr lang="en-US" sz="2000" dirty="0">
                <a:solidFill>
                  <a:srgbClr val="0000FF"/>
                </a:solidFill>
                <a:latin typeface="Times New Roman"/>
                <a:cs typeface="Times New Roman"/>
              </a:rPr>
              <a:t>“</a:t>
            </a:r>
            <a:r>
              <a:rPr lang="en-US" altLang="ja-JP" sz="2000" dirty="0">
                <a:solidFill>
                  <a:srgbClr val="0000FF"/>
                </a:solidFill>
                <a:latin typeface="Times New Roman"/>
                <a:cs typeface="Times New Roman"/>
              </a:rPr>
              <a:t>What three things does </a:t>
            </a:r>
            <a:r>
              <a:rPr lang="en-US" altLang="ja-JP" sz="2000" i="1" dirty="0">
                <a:solidFill>
                  <a:srgbClr val="0000FF"/>
                </a:solidFill>
                <a:latin typeface="Times New Roman"/>
                <a:cs typeface="Times New Roman"/>
              </a:rPr>
              <a:t>this</a:t>
            </a:r>
            <a:r>
              <a:rPr lang="en-US" altLang="ja-JP" sz="2000" dirty="0">
                <a:solidFill>
                  <a:srgbClr val="0000FF"/>
                </a:solidFill>
                <a:latin typeface="Times New Roman"/>
                <a:cs typeface="Times New Roman"/>
              </a:rPr>
              <a:t> coding tell you?</a:t>
            </a:r>
            <a:r>
              <a:rPr lang="ja-JP" altLang="en-US" sz="2000" dirty="0">
                <a:solidFill>
                  <a:srgbClr val="0000FF"/>
                </a:solidFill>
                <a:latin typeface="Times New Roman"/>
                <a:cs typeface="Times New Roman"/>
              </a:rPr>
              <a:t>”</a:t>
            </a:r>
            <a:endParaRPr lang="en-US" sz="2000" dirty="0">
              <a:solidFill>
                <a:srgbClr val="0000FF"/>
              </a:solidFill>
              <a:latin typeface="Times New Roman"/>
              <a:cs typeface="Times New Roman"/>
            </a:endParaRPr>
          </a:p>
        </p:txBody>
      </p:sp>
      <p:sp>
        <p:nvSpPr>
          <p:cNvPr id="16" name="Text Box 181">
            <a:extLst>
              <a:ext uri="{FF2B5EF4-FFF2-40B4-BE49-F238E27FC236}">
                <a16:creationId xmlns:a16="http://schemas.microsoft.com/office/drawing/2014/main" id="{714CA68E-8159-C64E-B00B-7041738BC23D}"/>
              </a:ext>
            </a:extLst>
          </p:cNvPr>
          <p:cNvSpPr txBox="1">
            <a:spLocks/>
          </p:cNvSpPr>
          <p:nvPr/>
        </p:nvSpPr>
        <p:spPr bwMode="auto">
          <a:xfrm>
            <a:off x="290035" y="4847681"/>
            <a:ext cx="8717009" cy="45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400" dirty="0">
                <a:solidFill>
                  <a:srgbClr val="FF0000"/>
                </a:solidFill>
                <a:latin typeface="Apple Chancery"/>
                <a:cs typeface="Apple Chancery"/>
              </a:rPr>
              <a:t>Similarly, there is </a:t>
            </a:r>
            <a:r>
              <a:rPr lang="en-US" sz="2000" dirty="0">
                <a:latin typeface="Times New Roman"/>
                <a:cs typeface="Times New Roman"/>
              </a:rPr>
              <a:t>a way to decode the expression below.  </a:t>
            </a:r>
          </a:p>
        </p:txBody>
      </p:sp>
    </p:spTree>
    <p:extLst>
      <p:ext uri="{BB962C8B-B14F-4D97-AF65-F5344CB8AC3E}">
        <p14:creationId xmlns:p14="http://schemas.microsoft.com/office/powerpoint/2010/main" val="217886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7414"/>
                                        </p:tgtEl>
                                        <p:attrNameLst>
                                          <p:attrName>style.visibility</p:attrName>
                                        </p:attrNameLst>
                                      </p:cBhvr>
                                      <p:to>
                                        <p:strVal val="visible"/>
                                      </p:to>
                                    </p:set>
                                    <p:animEffect transition="in" filter="dissolve">
                                      <p:cBhvr>
                                        <p:cTn id="25" dur="500"/>
                                        <p:tgtEl>
                                          <p:spTgt spid="1741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dissolv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20657"/>
                                        </p:tgtEl>
                                        <p:attrNameLst>
                                          <p:attrName>style.visibility</p:attrName>
                                        </p:attrNameLst>
                                      </p:cBhvr>
                                      <p:to>
                                        <p:strVal val="visible"/>
                                      </p:to>
                                    </p:set>
                                    <p:animEffect transition="in" filter="dissolve">
                                      <p:cBhvr>
                                        <p:cTn id="35" dur="500"/>
                                        <p:tgtEl>
                                          <p:spTgt spid="20657"/>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10" grpId="0"/>
      <p:bldP spid="11" grpId="0"/>
      <p:bldP spid="12"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180"/>
          <p:cNvSpPr txBox="1">
            <a:spLocks/>
          </p:cNvSpPr>
          <p:nvPr/>
        </p:nvSpPr>
        <p:spPr bwMode="auto">
          <a:xfrm>
            <a:off x="290036" y="250065"/>
            <a:ext cx="8625363" cy="513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800" dirty="0">
                <a:solidFill>
                  <a:srgbClr val="FF0000"/>
                </a:solidFill>
                <a:latin typeface="Apple Chancery"/>
                <a:cs typeface="Apple Chancery"/>
              </a:rPr>
              <a:t>The relationship                     </a:t>
            </a:r>
            <a:r>
              <a:rPr lang="en-US" sz="2000" dirty="0">
                <a:latin typeface="Times New Roman"/>
                <a:cs typeface="Times New Roman"/>
              </a:rPr>
              <a:t>tells you:</a:t>
            </a:r>
          </a:p>
        </p:txBody>
      </p:sp>
      <p:sp>
        <p:nvSpPr>
          <p:cNvPr id="17409" name="Rectangle 161"/>
          <p:cNvSpPr>
            <a:spLocks/>
          </p:cNvSpPr>
          <p:nvPr/>
        </p:nvSpPr>
        <p:spPr bwMode="auto">
          <a:xfrm>
            <a:off x="3123248" y="3836195"/>
            <a:ext cx="177864" cy="39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p>
            <a:endParaRPr lang="en-US" sz="2000">
              <a:latin typeface="Times New Roman"/>
              <a:cs typeface="Times New Roman"/>
            </a:endParaRPr>
          </a:p>
        </p:txBody>
      </p:sp>
      <p:graphicFrame>
        <p:nvGraphicFramePr>
          <p:cNvPr id="17410" name="Object 2"/>
          <p:cNvGraphicFramePr>
            <a:graphicFrameLocks noChangeAspect="1"/>
          </p:cNvGraphicFramePr>
          <p:nvPr/>
        </p:nvGraphicFramePr>
        <p:xfrm>
          <a:off x="2838414" y="273828"/>
          <a:ext cx="2016125" cy="415925"/>
        </p:xfrm>
        <a:graphic>
          <a:graphicData uri="http://schemas.openxmlformats.org/presentationml/2006/ole">
            <mc:AlternateContent xmlns:mc="http://schemas.openxmlformats.org/markup-compatibility/2006">
              <mc:Choice xmlns:v="urn:schemas-microsoft-com:vml" Requires="v">
                <p:oleObj spid="_x0000_s11379" name="Equation" r:id="rId4" imgW="1092200" imgH="241300" progId="Equation.DSMT4">
                  <p:embed/>
                </p:oleObj>
              </mc:Choice>
              <mc:Fallback>
                <p:oleObj name="Equation" r:id="rId4" imgW="1092200" imgH="241300" progId="Equation.DSMT4">
                  <p:embed/>
                  <p:pic>
                    <p:nvPicPr>
                      <p:cNvPr id="17410" name="Object 2"/>
                      <p:cNvPicPr>
                        <a:picLocks noChangeAspect="1" noChangeArrowheads="1"/>
                      </p:cNvPicPr>
                      <p:nvPr/>
                    </p:nvPicPr>
                    <p:blipFill>
                      <a:blip r:embed="rId5"/>
                      <a:srcRect/>
                      <a:stretch>
                        <a:fillRect/>
                      </a:stretch>
                    </p:blipFill>
                    <p:spPr bwMode="auto">
                      <a:xfrm>
                        <a:off x="2838414" y="273828"/>
                        <a:ext cx="2016125" cy="415925"/>
                      </a:xfrm>
                      <a:prstGeom prst="rect">
                        <a:avLst/>
                      </a:prstGeom>
                      <a:noFill/>
                      <a:ln>
                        <a:noFill/>
                      </a:ln>
                      <a:effectLst/>
                    </p:spPr>
                  </p:pic>
                </p:oleObj>
              </mc:Fallback>
            </mc:AlternateContent>
          </a:graphicData>
        </a:graphic>
      </p:graphicFrame>
      <p:sp>
        <p:nvSpPr>
          <p:cNvPr id="17414" name="Text Box 181"/>
          <p:cNvSpPr txBox="1">
            <a:spLocks/>
          </p:cNvSpPr>
          <p:nvPr/>
        </p:nvSpPr>
        <p:spPr bwMode="auto">
          <a:xfrm>
            <a:off x="241499" y="6026438"/>
            <a:ext cx="8717009" cy="698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In short, though, </a:t>
            </a:r>
            <a:r>
              <a:rPr lang="en-US" sz="2000" dirty="0">
                <a:latin typeface="Times New Roman"/>
                <a:cs typeface="Times New Roman"/>
              </a:rPr>
              <a:t>if you know how to do the decoding, the notation is as simple as                          .</a:t>
            </a:r>
          </a:p>
        </p:txBody>
      </p:sp>
      <p:sp>
        <p:nvSpPr>
          <p:cNvPr id="17415" name="Rectangle 182"/>
          <p:cNvSpPr>
            <a:spLocks/>
          </p:cNvSpPr>
          <p:nvPr/>
        </p:nvSpPr>
        <p:spPr bwMode="auto">
          <a:xfrm>
            <a:off x="0" y="0"/>
            <a:ext cx="9144000" cy="6858000"/>
          </a:xfrm>
          <a:prstGeom prst="rect">
            <a:avLst/>
          </a:prstGeom>
          <a:noFill/>
          <a:ln w="254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lIns="82296" tIns="41148" rIns="82296" bIns="41148" anchor="ctr"/>
          <a:lstStyle/>
          <a:p>
            <a:endParaRPr lang="en-US"/>
          </a:p>
        </p:txBody>
      </p:sp>
      <p:sp>
        <p:nvSpPr>
          <p:cNvPr id="10" name="Text Box 10"/>
          <p:cNvSpPr txBox="1">
            <a:spLocks/>
          </p:cNvSpPr>
          <p:nvPr/>
        </p:nvSpPr>
        <p:spPr bwMode="auto">
          <a:xfrm>
            <a:off x="589599" y="857935"/>
            <a:ext cx="7785258" cy="39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a.) </a:t>
            </a:r>
            <a:r>
              <a:rPr lang="en-US" sz="2000" dirty="0">
                <a:latin typeface="Times New Roman"/>
                <a:cs typeface="Times New Roman"/>
              </a:rPr>
              <a:t>the </a:t>
            </a:r>
            <a:r>
              <a:rPr lang="en-US" sz="2000" dirty="0">
                <a:solidFill>
                  <a:srgbClr val="FF0000"/>
                </a:solidFill>
                <a:latin typeface="Times New Roman"/>
                <a:cs typeface="Times New Roman"/>
              </a:rPr>
              <a:t>magnitude</a:t>
            </a:r>
            <a:r>
              <a:rPr lang="en-US" sz="2000" dirty="0">
                <a:latin typeface="Times New Roman"/>
                <a:cs typeface="Times New Roman"/>
              </a:rPr>
              <a:t> of the </a:t>
            </a:r>
            <a:r>
              <a:rPr lang="en-US" sz="2000" i="1" dirty="0">
                <a:solidFill>
                  <a:srgbClr val="0000FF"/>
                </a:solidFill>
                <a:latin typeface="Times New Roman"/>
                <a:cs typeface="Times New Roman"/>
              </a:rPr>
              <a:t>angular</a:t>
            </a:r>
            <a:r>
              <a:rPr lang="en-US" sz="2000" dirty="0">
                <a:solidFill>
                  <a:srgbClr val="0000FF"/>
                </a:solidFill>
                <a:latin typeface="Times New Roman"/>
                <a:cs typeface="Times New Roman"/>
              </a:rPr>
              <a:t> velocity</a:t>
            </a:r>
            <a:r>
              <a:rPr lang="en-US" sz="2000" dirty="0">
                <a:latin typeface="Times New Roman"/>
                <a:cs typeface="Times New Roman"/>
              </a:rPr>
              <a:t> (in this case, it’</a:t>
            </a:r>
            <a:r>
              <a:rPr lang="en-US" altLang="ja-JP" sz="2000" dirty="0">
                <a:latin typeface="Times New Roman"/>
                <a:cs typeface="Times New Roman"/>
              </a:rPr>
              <a:t>s 3 rad/s); </a:t>
            </a:r>
            <a:endParaRPr lang="en-US" sz="2000" dirty="0">
              <a:latin typeface="Times New Roman"/>
              <a:cs typeface="Times New Roman"/>
            </a:endParaRPr>
          </a:p>
        </p:txBody>
      </p:sp>
      <p:sp>
        <p:nvSpPr>
          <p:cNvPr id="11" name="Text Box 11"/>
          <p:cNvSpPr txBox="1">
            <a:spLocks/>
          </p:cNvSpPr>
          <p:nvPr/>
        </p:nvSpPr>
        <p:spPr bwMode="auto">
          <a:xfrm>
            <a:off x="589598" y="1322464"/>
            <a:ext cx="8417445" cy="1006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b.) </a:t>
            </a:r>
            <a:r>
              <a:rPr lang="en-US" sz="2000" dirty="0">
                <a:latin typeface="Times New Roman"/>
                <a:cs typeface="Times New Roman"/>
              </a:rPr>
              <a:t>the </a:t>
            </a:r>
            <a:r>
              <a:rPr lang="en-US" sz="2000" i="1" dirty="0">
                <a:solidFill>
                  <a:srgbClr val="FF0000"/>
                </a:solidFill>
                <a:latin typeface="Times New Roman"/>
                <a:cs typeface="Times New Roman"/>
              </a:rPr>
              <a:t>DIRECTION OF THE AXIS </a:t>
            </a:r>
            <a:r>
              <a:rPr lang="en-US" sz="2000" dirty="0">
                <a:solidFill>
                  <a:srgbClr val="0000FF"/>
                </a:solidFill>
                <a:latin typeface="Times New Roman"/>
                <a:cs typeface="Times New Roman"/>
              </a:rPr>
              <a:t>about which the angular velocity proceeds </a:t>
            </a:r>
            <a:r>
              <a:rPr lang="en-US" sz="2000" dirty="0">
                <a:latin typeface="Times New Roman"/>
                <a:cs typeface="Times New Roman"/>
              </a:rPr>
              <a:t>(this will be </a:t>
            </a:r>
            <a:r>
              <a:rPr lang="en-US" sz="2000" i="1" dirty="0">
                <a:solidFill>
                  <a:srgbClr val="0000FF"/>
                </a:solidFill>
                <a:latin typeface="Times New Roman"/>
                <a:cs typeface="Times New Roman"/>
              </a:rPr>
              <a:t>perpendicular</a:t>
            </a:r>
            <a:r>
              <a:rPr lang="en-US" sz="2000" dirty="0">
                <a:solidFill>
                  <a:srgbClr val="0000FF"/>
                </a:solidFill>
                <a:latin typeface="Times New Roman"/>
                <a:cs typeface="Times New Roman"/>
              </a:rPr>
              <a:t> to the plane of the motion</a:t>
            </a:r>
            <a:r>
              <a:rPr lang="en-US" sz="2000" dirty="0">
                <a:latin typeface="Times New Roman"/>
                <a:cs typeface="Times New Roman"/>
              </a:rPr>
              <a:t>, so an “ </a:t>
            </a:r>
            <a:r>
              <a:rPr lang="en-US" sz="2000" i="1" dirty="0">
                <a:latin typeface="Times New Roman"/>
                <a:cs typeface="Times New Roman"/>
              </a:rPr>
              <a:t> “ </a:t>
            </a:r>
            <a:r>
              <a:rPr lang="en-US" sz="2000" dirty="0">
                <a:latin typeface="Times New Roman"/>
                <a:cs typeface="Times New Roman"/>
              </a:rPr>
              <a:t>tells you the motion is in the </a:t>
            </a:r>
            <a:r>
              <a:rPr lang="en-US" sz="2000" i="1" dirty="0">
                <a:solidFill>
                  <a:srgbClr val="0000FF"/>
                </a:solidFill>
                <a:latin typeface="Times New Roman"/>
                <a:cs typeface="Times New Roman"/>
              </a:rPr>
              <a:t>y-z plane</a:t>
            </a:r>
            <a:r>
              <a:rPr lang="en-US" sz="2000" dirty="0">
                <a:latin typeface="Times New Roman"/>
                <a:cs typeface="Times New Roman"/>
              </a:rPr>
              <a:t>); and </a:t>
            </a:r>
          </a:p>
        </p:txBody>
      </p:sp>
      <p:sp>
        <p:nvSpPr>
          <p:cNvPr id="12" name="Text Box 12"/>
          <p:cNvSpPr txBox="1">
            <a:spLocks/>
          </p:cNvSpPr>
          <p:nvPr/>
        </p:nvSpPr>
        <p:spPr bwMode="auto">
          <a:xfrm>
            <a:off x="589599" y="2339619"/>
            <a:ext cx="8417446" cy="1006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c.) </a:t>
            </a:r>
            <a:r>
              <a:rPr lang="en-US" sz="2000" dirty="0">
                <a:latin typeface="Times New Roman"/>
                <a:cs typeface="Times New Roman"/>
              </a:rPr>
              <a:t>the </a:t>
            </a:r>
            <a:r>
              <a:rPr lang="en-US" sz="2000" i="1" dirty="0">
                <a:solidFill>
                  <a:srgbClr val="FF0000"/>
                </a:solidFill>
                <a:latin typeface="Times New Roman"/>
                <a:cs typeface="Times New Roman"/>
              </a:rPr>
              <a:t>+</a:t>
            </a:r>
            <a:r>
              <a:rPr lang="en-US" sz="2000" dirty="0">
                <a:latin typeface="Times New Roman"/>
                <a:cs typeface="Times New Roman"/>
              </a:rPr>
              <a:t> or </a:t>
            </a:r>
            <a:r>
              <a:rPr lang="en-US" sz="2000" i="1" dirty="0">
                <a:solidFill>
                  <a:srgbClr val="FF0000"/>
                </a:solidFill>
                <a:latin typeface="Times New Roman"/>
                <a:cs typeface="Times New Roman"/>
              </a:rPr>
              <a:t>–</a:t>
            </a:r>
            <a:r>
              <a:rPr lang="en-US" sz="2000" dirty="0">
                <a:solidFill>
                  <a:srgbClr val="FF0000"/>
                </a:solidFill>
                <a:latin typeface="Times New Roman"/>
                <a:cs typeface="Times New Roman"/>
              </a:rPr>
              <a:t> </a:t>
            </a:r>
            <a:r>
              <a:rPr lang="en-US" sz="2000" dirty="0">
                <a:latin typeface="Times New Roman"/>
                <a:cs typeface="Times New Roman"/>
              </a:rPr>
              <a:t>tells you the </a:t>
            </a:r>
            <a:r>
              <a:rPr lang="en-US" sz="2000" dirty="0">
                <a:solidFill>
                  <a:schemeClr val="tx1"/>
                </a:solidFill>
                <a:latin typeface="Times New Roman"/>
                <a:cs typeface="Times New Roman"/>
              </a:rPr>
              <a:t>whether the </a:t>
            </a:r>
            <a:r>
              <a:rPr lang="en-US" sz="2000" dirty="0">
                <a:solidFill>
                  <a:srgbClr val="FF0000"/>
                </a:solidFill>
                <a:latin typeface="Times New Roman"/>
                <a:cs typeface="Times New Roman"/>
              </a:rPr>
              <a:t>rotation </a:t>
            </a:r>
            <a:r>
              <a:rPr lang="en-US" sz="2000" dirty="0">
                <a:latin typeface="Times New Roman"/>
                <a:cs typeface="Times New Roman"/>
              </a:rPr>
              <a:t>is</a:t>
            </a:r>
            <a:r>
              <a:rPr lang="en-US" sz="2000" dirty="0">
                <a:solidFill>
                  <a:srgbClr val="FF0000"/>
                </a:solidFill>
                <a:latin typeface="Times New Roman"/>
                <a:cs typeface="Times New Roman"/>
              </a:rPr>
              <a:t> clockwise or counterclockwise, </a:t>
            </a:r>
            <a:r>
              <a:rPr lang="en-US" sz="2000" dirty="0">
                <a:solidFill>
                  <a:srgbClr val="0000FF"/>
                </a:solidFill>
                <a:latin typeface="Times New Roman"/>
                <a:cs typeface="Times New Roman"/>
              </a:rPr>
              <a:t>as viewed from the positive side of the axis </a:t>
            </a:r>
            <a:r>
              <a:rPr lang="en-US" sz="2000" dirty="0">
                <a:latin typeface="Times New Roman"/>
                <a:cs typeface="Times New Roman"/>
              </a:rPr>
              <a:t>(in this case, it’</a:t>
            </a:r>
            <a:r>
              <a:rPr lang="en-US" altLang="ja-JP" sz="2000" dirty="0">
                <a:latin typeface="Times New Roman"/>
                <a:cs typeface="Times New Roman"/>
              </a:rPr>
              <a:t>s </a:t>
            </a:r>
            <a:r>
              <a:rPr lang="en-US" altLang="ja-JP" sz="2000" dirty="0">
                <a:solidFill>
                  <a:srgbClr val="0000FF"/>
                </a:solidFill>
                <a:latin typeface="Times New Roman"/>
                <a:cs typeface="Times New Roman"/>
              </a:rPr>
              <a:t>NEGATIVE</a:t>
            </a:r>
            <a:r>
              <a:rPr lang="en-US" altLang="ja-JP" sz="2000" dirty="0">
                <a:latin typeface="Times New Roman"/>
                <a:cs typeface="Times New Roman"/>
              </a:rPr>
              <a:t>, so the rotation will be </a:t>
            </a:r>
            <a:r>
              <a:rPr lang="en-US" altLang="ja-JP" sz="2000" i="1" dirty="0">
                <a:solidFill>
                  <a:srgbClr val="0000FF"/>
                </a:solidFill>
                <a:latin typeface="Times New Roman"/>
                <a:cs typeface="Times New Roman"/>
              </a:rPr>
              <a:t>clockwise</a:t>
            </a:r>
            <a:r>
              <a:rPr lang="en-US" altLang="ja-JP" sz="2000" dirty="0">
                <a:latin typeface="Times New Roman"/>
                <a:cs typeface="Times New Roman"/>
              </a:rPr>
              <a:t>—more about this later). </a:t>
            </a:r>
            <a:endParaRPr lang="en-US" sz="2000" dirty="0">
              <a:latin typeface="Times New Roman"/>
              <a:cs typeface="Times New Roman"/>
            </a:endParaRPr>
          </a:p>
        </p:txBody>
      </p:sp>
      <p:graphicFrame>
        <p:nvGraphicFramePr>
          <p:cNvPr id="13" name="Object 2"/>
          <p:cNvGraphicFramePr>
            <a:graphicFrameLocks noChangeAspect="1"/>
          </p:cNvGraphicFramePr>
          <p:nvPr/>
        </p:nvGraphicFramePr>
        <p:xfrm>
          <a:off x="6878264" y="1605397"/>
          <a:ext cx="187325" cy="350837"/>
        </p:xfrm>
        <a:graphic>
          <a:graphicData uri="http://schemas.openxmlformats.org/presentationml/2006/ole">
            <mc:AlternateContent xmlns:mc="http://schemas.openxmlformats.org/markup-compatibility/2006">
              <mc:Choice xmlns:v="urn:schemas-microsoft-com:vml" Requires="v">
                <p:oleObj spid="_x0000_s11380" name="Equation" r:id="rId6" imgW="101600" imgH="203200" progId="Equation.DSMT4">
                  <p:embed/>
                </p:oleObj>
              </mc:Choice>
              <mc:Fallback>
                <p:oleObj name="Equation" r:id="rId6" imgW="101600" imgH="203200" progId="Equation.DSMT4">
                  <p:embed/>
                  <p:pic>
                    <p:nvPicPr>
                      <p:cNvPr id="13" name="Object 2"/>
                      <p:cNvPicPr>
                        <a:picLocks noChangeAspect="1" noChangeArrowheads="1"/>
                      </p:cNvPicPr>
                      <p:nvPr/>
                    </p:nvPicPr>
                    <p:blipFill>
                      <a:blip r:embed="rId7"/>
                      <a:srcRect/>
                      <a:stretch>
                        <a:fillRect/>
                      </a:stretch>
                    </p:blipFill>
                    <p:spPr bwMode="auto">
                      <a:xfrm>
                        <a:off x="6878264" y="1605397"/>
                        <a:ext cx="187325" cy="350837"/>
                      </a:xfrm>
                      <a:prstGeom prst="rect">
                        <a:avLst/>
                      </a:prstGeom>
                      <a:noFill/>
                      <a:ln>
                        <a:noFill/>
                      </a:ln>
                      <a:effectLst/>
                    </p:spPr>
                  </p:pic>
                </p:oleObj>
              </mc:Fallback>
            </mc:AlternateContent>
          </a:graphicData>
        </a:graphic>
      </p:graphicFrame>
      <p:sp>
        <p:nvSpPr>
          <p:cNvPr id="14" name="Text Box 19"/>
          <p:cNvSpPr txBox="1">
            <a:spLocks/>
          </p:cNvSpPr>
          <p:nvPr/>
        </p:nvSpPr>
        <p:spPr bwMode="auto">
          <a:xfrm>
            <a:off x="8607180" y="6477000"/>
            <a:ext cx="3513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dirty="0">
                <a:solidFill>
                  <a:srgbClr val="000000"/>
                </a:solidFill>
                <a:latin typeface="Times New Roman"/>
                <a:cs typeface="Times New Roman"/>
                <a:sym typeface="Gill Sans" charset="0"/>
              </a:rPr>
              <a:t>9.)</a:t>
            </a:r>
          </a:p>
        </p:txBody>
      </p:sp>
      <p:graphicFrame>
        <p:nvGraphicFramePr>
          <p:cNvPr id="15" name="Object 2"/>
          <p:cNvGraphicFramePr>
            <a:graphicFrameLocks noChangeAspect="1"/>
          </p:cNvGraphicFramePr>
          <p:nvPr/>
        </p:nvGraphicFramePr>
        <p:xfrm>
          <a:off x="3763168" y="6309166"/>
          <a:ext cx="1617663" cy="415925"/>
        </p:xfrm>
        <a:graphic>
          <a:graphicData uri="http://schemas.openxmlformats.org/presentationml/2006/ole">
            <mc:AlternateContent xmlns:mc="http://schemas.openxmlformats.org/markup-compatibility/2006">
              <mc:Choice xmlns:v="urn:schemas-microsoft-com:vml" Requires="v">
                <p:oleObj spid="_x0000_s11381" name="Equation" r:id="rId8" imgW="876300" imgH="241300" progId="Equation.DSMT4">
                  <p:embed/>
                </p:oleObj>
              </mc:Choice>
              <mc:Fallback>
                <p:oleObj name="Equation" r:id="rId8" imgW="876300" imgH="241300" progId="Equation.DSMT4">
                  <p:embed/>
                  <p:pic>
                    <p:nvPicPr>
                      <p:cNvPr id="15" name="Object 2"/>
                      <p:cNvPicPr>
                        <a:picLocks noChangeAspect="1" noChangeArrowheads="1"/>
                      </p:cNvPicPr>
                      <p:nvPr/>
                    </p:nvPicPr>
                    <p:blipFill>
                      <a:blip r:embed="rId9"/>
                      <a:srcRect/>
                      <a:stretch>
                        <a:fillRect/>
                      </a:stretch>
                    </p:blipFill>
                    <p:spPr bwMode="auto">
                      <a:xfrm>
                        <a:off x="3763168" y="6309166"/>
                        <a:ext cx="1617663" cy="415925"/>
                      </a:xfrm>
                      <a:prstGeom prst="rect">
                        <a:avLst/>
                      </a:prstGeom>
                      <a:noFill/>
                      <a:ln>
                        <a:noFill/>
                      </a:ln>
                      <a:effectLst/>
                    </p:spPr>
                  </p:pic>
                </p:oleObj>
              </mc:Fallback>
            </mc:AlternateContent>
          </a:graphicData>
        </a:graphic>
      </p:graphicFrame>
      <p:sp>
        <p:nvSpPr>
          <p:cNvPr id="16" name="Text Box 181">
            <a:extLst>
              <a:ext uri="{FF2B5EF4-FFF2-40B4-BE49-F238E27FC236}">
                <a16:creationId xmlns:a16="http://schemas.microsoft.com/office/drawing/2014/main" id="{8B2F8AD1-8EE0-4D4B-BCFA-E691BE5886B0}"/>
              </a:ext>
            </a:extLst>
          </p:cNvPr>
          <p:cNvSpPr txBox="1">
            <a:spLocks/>
          </p:cNvSpPr>
          <p:nvPr/>
        </p:nvSpPr>
        <p:spPr bwMode="auto">
          <a:xfrm>
            <a:off x="244212" y="3441983"/>
            <a:ext cx="8717009" cy="2545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Clarification </a:t>
            </a:r>
            <a:r>
              <a:rPr lang="en-US" sz="2000" dirty="0">
                <a:latin typeface="Times New Roman"/>
                <a:cs typeface="Times New Roman"/>
              </a:rPr>
              <a:t>concerning </a:t>
            </a:r>
            <a:r>
              <a:rPr lang="en-US" sz="2000" i="1" dirty="0">
                <a:latin typeface="Times New Roman"/>
                <a:cs typeface="Times New Roman"/>
              </a:rPr>
              <a:t>parts c </a:t>
            </a:r>
            <a:r>
              <a:rPr lang="en-US" sz="2000" dirty="0">
                <a:latin typeface="Times New Roman"/>
                <a:cs typeface="Times New Roman"/>
              </a:rPr>
              <a:t>above.  Both physics and standard mathematics use what is called a </a:t>
            </a:r>
            <a:r>
              <a:rPr lang="en-US" sz="2000" dirty="0">
                <a:solidFill>
                  <a:srgbClr val="0D38D4"/>
                </a:solidFill>
                <a:latin typeface="Times New Roman"/>
                <a:cs typeface="Times New Roman"/>
              </a:rPr>
              <a:t>right-handed coordinate system</a:t>
            </a:r>
            <a:r>
              <a:rPr lang="en-US" sz="2000" dirty="0">
                <a:latin typeface="Times New Roman"/>
                <a:cs typeface="Times New Roman"/>
              </a:rPr>
              <a:t>.  That means that if you </a:t>
            </a:r>
            <a:r>
              <a:rPr lang="en-US" sz="2000" dirty="0">
                <a:solidFill>
                  <a:srgbClr val="31BB05"/>
                </a:solidFill>
                <a:latin typeface="Times New Roman"/>
                <a:cs typeface="Times New Roman"/>
              </a:rPr>
              <a:t>place your right hand along the +x direction and curl your fingers in the +y direction, your thumb will point in the +z direction</a:t>
            </a:r>
            <a:r>
              <a:rPr lang="en-US" sz="2000" dirty="0">
                <a:latin typeface="Times New Roman"/>
                <a:cs typeface="Times New Roman"/>
              </a:rPr>
              <a:t>.  The reason this is significant is that in </a:t>
            </a:r>
            <a:r>
              <a:rPr lang="en-US" sz="2000" dirty="0">
                <a:solidFill>
                  <a:srgbClr val="0D38D4"/>
                </a:solidFill>
                <a:latin typeface="Times New Roman"/>
                <a:cs typeface="Times New Roman"/>
              </a:rPr>
              <a:t>doing so, you will be curling your fingers counterclockwise</a:t>
            </a:r>
            <a:r>
              <a:rPr lang="en-US" sz="2000" dirty="0">
                <a:latin typeface="Times New Roman"/>
                <a:cs typeface="Times New Roman"/>
              </a:rPr>
              <a:t>.  So if you want to characterize a body moving counterclockwise in the x-y plane, giving the direction as +k makes sense as that is the direction your thumb would point if you made the fingers of your right hand curl along the direction of motion.</a:t>
            </a:r>
          </a:p>
        </p:txBody>
      </p:sp>
    </p:spTree>
    <p:extLst>
      <p:ext uri="{BB962C8B-B14F-4D97-AF65-F5344CB8AC3E}">
        <p14:creationId xmlns:p14="http://schemas.microsoft.com/office/powerpoint/2010/main" val="281583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ssolve">
                                      <p:cBhvr>
                                        <p:cTn id="25" dur="500"/>
                                        <p:tgtEl>
                                          <p:spTgt spid="1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7414"/>
                                        </p:tgtEl>
                                        <p:attrNameLst>
                                          <p:attrName>style.visibility</p:attrName>
                                        </p:attrNameLst>
                                      </p:cBhvr>
                                      <p:to>
                                        <p:strVal val="visible"/>
                                      </p:to>
                                    </p:set>
                                    <p:animEffect transition="in" filter="dissolve">
                                      <p:cBhvr>
                                        <p:cTn id="28" dur="500"/>
                                        <p:tgtEl>
                                          <p:spTgt spid="17414"/>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10" grpId="0"/>
      <p:bldP spid="11" grpId="0"/>
      <p:bldP spid="12"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310"/>
            <a:ext cx="8229600" cy="662911"/>
          </a:xfrm>
        </p:spPr>
        <p:txBody>
          <a:bodyPr>
            <a:normAutofit fontScale="90000"/>
          </a:bodyPr>
          <a:lstStyle/>
          <a:p>
            <a:r>
              <a:rPr lang="en-US" dirty="0"/>
              <a:t>Sign conventions with rotation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01083" y="1298221"/>
                <a:ext cx="8597590" cy="5034845"/>
              </a:xfrm>
            </p:spPr>
            <p:txBody>
              <a:bodyPr>
                <a:normAutofit/>
              </a:bodyPr>
              <a:lstStyle/>
              <a:p>
                <a:pPr marL="0" indent="0">
                  <a:buNone/>
                </a:pPr>
                <a:r>
                  <a:rPr lang="en-US" dirty="0">
                    <a:solidFill>
                      <a:srgbClr val="FF0000"/>
                    </a:solidFill>
                    <a:latin typeface="Apple Chancery" panose="03020702040506060504" pitchFamily="66" charset="-79"/>
                    <a:cs typeface="Apple Chancery" panose="03020702040506060504" pitchFamily="66" charset="-79"/>
                  </a:rPr>
                  <a:t>So far</a:t>
                </a:r>
                <a:r>
                  <a:rPr lang="en-US" sz="2000" dirty="0"/>
                  <a:t>, we’ve used linear coordinate systems, with + and </a:t>
                </a:r>
                <a:r>
                  <a:rPr lang="mr-IN" sz="2000" dirty="0"/>
                  <a:t>–</a:t>
                </a:r>
                <a:r>
                  <a:rPr lang="en-US" sz="2000" dirty="0"/>
                  <a:t> directions based on x and y axes.</a:t>
                </a:r>
              </a:p>
              <a:p>
                <a:r>
                  <a:rPr lang="en-US" sz="2000" dirty="0"/>
                  <a:t>If you see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charset="0"/>
                          </a:rPr>
                          <m:t>𝑣</m:t>
                        </m:r>
                      </m:e>
                    </m:acc>
                    <m:r>
                      <a:rPr lang="en-US" sz="2000" b="0" i="1" smtClean="0">
                        <a:latin typeface="Cambria Math" charset="0"/>
                      </a:rPr>
                      <m:t>=(−3</m:t>
                    </m:r>
                    <m:f>
                      <m:fPr>
                        <m:ctrlPr>
                          <a:rPr lang="en-US" sz="2000" b="0" i="1" smtClean="0">
                            <a:latin typeface="Cambria Math" panose="02040503050406030204" pitchFamily="18" charset="0"/>
                          </a:rPr>
                        </m:ctrlPr>
                      </m:fPr>
                      <m:num>
                        <m:r>
                          <a:rPr lang="en-US" sz="2000" b="0" i="1" smtClean="0">
                            <a:latin typeface="Cambria Math" charset="0"/>
                          </a:rPr>
                          <m:t>𝑚</m:t>
                        </m:r>
                      </m:num>
                      <m:den>
                        <m:r>
                          <a:rPr lang="en-US" sz="2000" b="0" i="1" smtClean="0">
                            <a:latin typeface="Cambria Math" charset="0"/>
                          </a:rPr>
                          <m:t>𝑠</m:t>
                        </m:r>
                      </m:den>
                    </m:f>
                    <m:r>
                      <a:rPr lang="en-US" sz="2000" b="0" i="1" smtClean="0">
                        <a:latin typeface="Cambria Math" charset="0"/>
                      </a:rPr>
                      <m:t>) </m:t>
                    </m:r>
                    <m:acc>
                      <m:accPr>
                        <m:chr m:val="̂"/>
                        <m:ctrlPr>
                          <a:rPr lang="en-US" sz="2000" b="0" i="1" smtClean="0">
                            <a:latin typeface="Cambria Math" panose="02040503050406030204" pitchFamily="18" charset="0"/>
                          </a:rPr>
                        </m:ctrlPr>
                      </m:accPr>
                      <m:e>
                        <m:r>
                          <a:rPr lang="en-US" sz="2000" b="0" i="1" smtClean="0">
                            <a:latin typeface="Cambria Math" charset="0"/>
                          </a:rPr>
                          <m:t>𝑖</m:t>
                        </m:r>
                      </m:e>
                    </m:acc>
                  </m:oMath>
                </a14:m>
                <a:r>
                  <a:rPr lang="en-US" sz="2000" dirty="0"/>
                  <a:t> , what does that mean?</a:t>
                </a:r>
              </a:p>
              <a:p>
                <a:endParaRPr lang="en-US" dirty="0"/>
              </a:p>
              <a:p>
                <a:endParaRPr lang="en-US" dirty="0"/>
              </a:p>
              <a:p>
                <a:r>
                  <a:rPr lang="en-US" sz="2000" dirty="0"/>
                  <a:t>For rotational motion, we have a similar, but slightly different ”code.” We use a </a:t>
                </a:r>
                <a:r>
                  <a:rPr lang="en-US" sz="2000" u="sng" dirty="0"/>
                  <a:t>right-handed coordinate system</a:t>
                </a:r>
                <a:r>
                  <a:rPr lang="en-US" sz="2000" dirty="0"/>
                  <a:t> for rotation: </a:t>
                </a:r>
              </a:p>
              <a:p>
                <a:pPr lvl="1"/>
                <a:r>
                  <a:rPr lang="en-US" sz="1800" dirty="0"/>
                  <a:t>The fingers of your right hand point along the +x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charset="0"/>
                          </a:rPr>
                          <m:t>𝑖</m:t>
                        </m:r>
                      </m:e>
                    </m:acc>
                  </m:oMath>
                </a14:m>
                <a:r>
                  <a:rPr lang="en-US" sz="1800" dirty="0"/>
                  <a:t>) axis</a:t>
                </a:r>
              </a:p>
              <a:p>
                <a:pPr lvl="1"/>
                <a:r>
                  <a:rPr lang="en-US" sz="1800" dirty="0"/>
                  <a:t>You curl your fingers towards the +y (</a:t>
                </a:r>
                <a14:m>
                  <m:oMath xmlns:m="http://schemas.openxmlformats.org/officeDocument/2006/math">
                    <m:acc>
                      <m:accPr>
                        <m:chr m:val="̂"/>
                        <m:ctrlPr>
                          <a:rPr lang="en-US" sz="1800" i="1" smtClean="0">
                            <a:latin typeface="Cambria Math" panose="02040503050406030204" pitchFamily="18" charset="0"/>
                          </a:rPr>
                        </m:ctrlPr>
                      </m:accPr>
                      <m:e>
                        <m:r>
                          <a:rPr lang="en-US" sz="1800" b="0" i="1" smtClean="0">
                            <a:latin typeface="Cambria Math" charset="0"/>
                          </a:rPr>
                          <m:t>𝑗</m:t>
                        </m:r>
                        <m:r>
                          <a:rPr lang="en-US" sz="1800" b="0" i="1" smtClean="0">
                            <a:latin typeface="Cambria Math" charset="0"/>
                          </a:rPr>
                          <m:t>)</m:t>
                        </m:r>
                      </m:e>
                    </m:acc>
                  </m:oMath>
                </a14:m>
                <a:r>
                  <a:rPr lang="en-US" sz="1800" dirty="0"/>
                  <a:t> axis</a:t>
                </a:r>
              </a:p>
              <a:p>
                <a:pPr lvl="1"/>
                <a:r>
                  <a:rPr lang="en-US" sz="1800" dirty="0"/>
                  <a:t>Your thumb points in the +z (</a:t>
                </a:r>
                <a14:m>
                  <m:oMath xmlns:m="http://schemas.openxmlformats.org/officeDocument/2006/math">
                    <m:acc>
                      <m:accPr>
                        <m:chr m:val="̂"/>
                        <m:ctrlPr>
                          <a:rPr lang="en-US" sz="1800" i="1">
                            <a:latin typeface="Cambria Math" panose="02040503050406030204" pitchFamily="18" charset="0"/>
                          </a:rPr>
                        </m:ctrlPr>
                      </m:accPr>
                      <m:e>
                        <m:r>
                          <a:rPr lang="en-US" sz="1800" b="0" i="1" smtClean="0">
                            <a:latin typeface="Cambria Math" charset="0"/>
                          </a:rPr>
                          <m:t>𝑘</m:t>
                        </m:r>
                      </m:e>
                    </m:acc>
                    <m:r>
                      <a:rPr lang="en-US" sz="1800" b="0" i="1" smtClean="0">
                        <a:latin typeface="Cambria Math" charset="0"/>
                      </a:rPr>
                      <m:t>) </m:t>
                    </m:r>
                  </m:oMath>
                </a14:m>
                <a:r>
                  <a:rPr lang="en-US" sz="1800" dirty="0"/>
                  <a:t>direction</a:t>
                </a:r>
              </a:p>
              <a:p>
                <a:r>
                  <a:rPr lang="en-US" sz="2000" dirty="0"/>
                  <a:t>Using this method, </a:t>
                </a:r>
                <a:r>
                  <a:rPr lang="en-US" sz="2000" u="sng" dirty="0"/>
                  <a:t>counterclockwise rotations are positive</a:t>
                </a:r>
                <a:r>
                  <a:rPr lang="en-US" sz="2000" dirty="0"/>
                  <a:t> (because the axis of rotation is in the positive direction), and we define the direction by giving the </a:t>
                </a:r>
                <a:r>
                  <a:rPr lang="en-US" sz="2000" u="sng" dirty="0"/>
                  <a:t>axis of rotation</a:t>
                </a:r>
                <a:r>
                  <a:rPr lang="en-US" sz="2000" i="1" u="sng" dirty="0"/>
                  <a:t> </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01083" y="1298221"/>
                <a:ext cx="8597590" cy="5034845"/>
              </a:xfrm>
              <a:blipFill>
                <a:blip r:embed="rId2"/>
                <a:stretch>
                  <a:fillRect l="-1032" t="-1008" r="-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253066" y="2517422"/>
                <a:ext cx="6953957" cy="836063"/>
              </a:xfrm>
              <a:prstGeom prst="rect">
                <a:avLst/>
              </a:prstGeom>
              <a:noFill/>
            </p:spPr>
            <p:txBody>
              <a:bodyPr wrap="square" rtlCol="0">
                <a:spAutoFit/>
              </a:bodyPr>
              <a:lstStyle/>
              <a:p>
                <a:r>
                  <a:rPr lang="en-US" sz="1600" dirty="0">
                    <a:solidFill>
                      <a:schemeClr val="accent1"/>
                    </a:solidFill>
                    <a:latin typeface="Palatino Linotype" charset="0"/>
                    <a:ea typeface="Palatino Linotype" charset="0"/>
                    <a:cs typeface="Palatino Linotype" charset="0"/>
                  </a:rPr>
                  <a:t>It’s a code! This code tells you three things: (1) the magnitude of the velocity is 3 m/s, (2) the velocity is along the </a:t>
                </a:r>
                <a14:m>
                  <m:oMath xmlns:m="http://schemas.openxmlformats.org/officeDocument/2006/math">
                    <m:acc>
                      <m:accPr>
                        <m:chr m:val="̂"/>
                        <m:ctrlPr>
                          <a:rPr lang="en-US" sz="1600" i="1">
                            <a:solidFill>
                              <a:schemeClr val="accent1"/>
                            </a:solidFill>
                            <a:latin typeface="Cambria Math" panose="02040503050406030204" pitchFamily="18" charset="0"/>
                            <a:ea typeface="Palatino Linotype" charset="0"/>
                            <a:cs typeface="Palatino Linotype" charset="0"/>
                          </a:rPr>
                        </m:ctrlPr>
                      </m:accPr>
                      <m:e>
                        <m:r>
                          <a:rPr lang="en-US" sz="1600" i="1">
                            <a:solidFill>
                              <a:schemeClr val="accent1"/>
                            </a:solidFill>
                            <a:latin typeface="Cambria Math" charset="0"/>
                            <a:ea typeface="Palatino Linotype" charset="0"/>
                            <a:cs typeface="Palatino Linotype" charset="0"/>
                          </a:rPr>
                          <m:t>𝑖</m:t>
                        </m:r>
                      </m:e>
                    </m:acc>
                  </m:oMath>
                </a14:m>
                <a:r>
                  <a:rPr lang="en-US" sz="1600" dirty="0">
                    <a:solidFill>
                      <a:schemeClr val="accent1"/>
                    </a:solidFill>
                    <a:latin typeface="Palatino Linotype" charset="0"/>
                    <a:ea typeface="Palatino Linotype" charset="0"/>
                    <a:cs typeface="Palatino Linotype" charset="0"/>
                  </a:rPr>
                  <a:t> (x) axis, and (3) it’s in the negative direction along that axis. </a:t>
                </a:r>
              </a:p>
            </p:txBody>
          </p:sp>
        </mc:Choice>
        <mc:Fallback xmlns="">
          <p:sp>
            <p:nvSpPr>
              <p:cNvPr id="4" name="TextBox 3"/>
              <p:cNvSpPr txBox="1">
                <a:spLocks noRot="1" noChangeAspect="1" noMove="1" noResize="1" noEditPoints="1" noAdjustHandles="1" noChangeArrowheads="1" noChangeShapeType="1" noTextEdit="1"/>
              </p:cNvSpPr>
              <p:nvPr/>
            </p:nvSpPr>
            <p:spPr>
              <a:xfrm>
                <a:off x="1253066" y="2517422"/>
                <a:ext cx="6953957" cy="836063"/>
              </a:xfrm>
              <a:prstGeom prst="rect">
                <a:avLst/>
              </a:prstGeom>
              <a:blipFill rotWithShape="0">
                <a:blip r:embed="rId3"/>
                <a:stretch>
                  <a:fillRect l="-526" t="-2190" b="-8759"/>
                </a:stretch>
              </a:blipFill>
            </p:spPr>
            <p:txBody>
              <a:bodyPr/>
              <a:lstStyle/>
              <a:p>
                <a:r>
                  <a:rPr lang="en-US">
                    <a:noFill/>
                  </a:rPr>
                  <a:t> </a:t>
                </a:r>
              </a:p>
            </p:txBody>
          </p:sp>
        </mc:Fallback>
      </mc:AlternateContent>
      <p:sp>
        <p:nvSpPr>
          <p:cNvPr id="5" name="Title 1">
            <a:extLst>
              <a:ext uri="{FF2B5EF4-FFF2-40B4-BE49-F238E27FC236}">
                <a16:creationId xmlns:a16="http://schemas.microsoft.com/office/drawing/2014/main" id="{FB114E34-5294-D346-909B-9FB34711A83B}"/>
              </a:ext>
            </a:extLst>
          </p:cNvPr>
          <p:cNvSpPr txBox="1">
            <a:spLocks/>
          </p:cNvSpPr>
          <p:nvPr/>
        </p:nvSpPr>
        <p:spPr>
          <a:xfrm>
            <a:off x="457200" y="112455"/>
            <a:ext cx="8229600" cy="662911"/>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000" kern="1200">
                <a:solidFill>
                  <a:srgbClr val="FF0000"/>
                </a:solidFill>
                <a:latin typeface="Apple Chancery" panose="03020702040506060504" pitchFamily="66" charset="-79"/>
                <a:ea typeface="+mj-ea"/>
                <a:cs typeface="Apple Chancery" panose="03020702040506060504" pitchFamily="66" charset="-79"/>
              </a:defRPr>
            </a:lvl1pPr>
          </a:lstStyle>
          <a:p>
            <a:r>
              <a:rPr lang="en-US" dirty="0">
                <a:solidFill>
                  <a:srgbClr val="0D38D4"/>
                </a:solidFill>
              </a:rPr>
              <a:t>Same Material, Different Approach</a:t>
            </a:r>
          </a:p>
        </p:txBody>
      </p:sp>
    </p:spTree>
    <p:extLst>
      <p:ext uri="{BB962C8B-B14F-4D97-AF65-F5344CB8AC3E}">
        <p14:creationId xmlns:p14="http://schemas.microsoft.com/office/powerpoint/2010/main" val="60681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 conventions with rotation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60301" y="1217465"/>
                <a:ext cx="7543801" cy="541729"/>
              </a:xfrm>
            </p:spPr>
            <p:txBody>
              <a:bodyPr/>
              <a:lstStyle/>
              <a:p>
                <a:pPr marL="0" indent="0">
                  <a:buNone/>
                </a:pPr>
                <a:r>
                  <a:rPr lang="en-US" sz="2000" dirty="0"/>
                  <a:t>Knowing this, what does this code tell you:  </a:t>
                </a:r>
                <a14:m>
                  <m:oMath xmlns:m="http://schemas.openxmlformats.org/officeDocument/2006/math">
                    <m:acc>
                      <m:accPr>
                        <m:chr m:val="⃗"/>
                        <m:ctrlPr>
                          <a:rPr lang="en-US" sz="2000" i="1" smtClean="0">
                            <a:latin typeface="Cambria Math" panose="02040503050406030204" pitchFamily="18" charset="0"/>
                            <a:ea typeface="Cambria Math" charset="0"/>
                            <a:cs typeface="Cambria Math" charset="0"/>
                          </a:rPr>
                        </m:ctrlPr>
                      </m:accPr>
                      <m:e>
                        <m:r>
                          <a:rPr lang="en-US" sz="2000" i="1" smtClean="0">
                            <a:latin typeface="Cambria Math" charset="0"/>
                            <a:ea typeface="Cambria Math" charset="0"/>
                            <a:cs typeface="Cambria Math" charset="0"/>
                          </a:rPr>
                          <m:t>𝜔</m:t>
                        </m:r>
                      </m:e>
                    </m:acc>
                    <m:r>
                      <a:rPr lang="en-US" sz="2000" b="0" i="1" smtClean="0">
                        <a:latin typeface="Cambria Math" charset="0"/>
                        <a:ea typeface="Cambria Math" charset="0"/>
                        <a:cs typeface="Cambria Math" charset="0"/>
                      </a:rPr>
                      <m:t>=(−3 </m:t>
                    </m:r>
                    <m:r>
                      <a:rPr lang="en-US" sz="2000" b="0" i="1" smtClean="0">
                        <a:latin typeface="Cambria Math" charset="0"/>
                        <a:ea typeface="Cambria Math" charset="0"/>
                        <a:cs typeface="Cambria Math" charset="0"/>
                      </a:rPr>
                      <m:t>𝑟𝑎𝑑</m:t>
                    </m:r>
                    <m:r>
                      <a:rPr lang="en-US" sz="2000" b="0" i="1" smtClean="0">
                        <a:latin typeface="Cambria Math" charset="0"/>
                        <a:ea typeface="Cambria Math" charset="0"/>
                        <a:cs typeface="Cambria Math" charset="0"/>
                      </a:rPr>
                      <m:t>/</m:t>
                    </m:r>
                    <m:func>
                      <m:funcPr>
                        <m:ctrlPr>
                          <a:rPr lang="en-US" sz="2000" b="0" i="1" smtClean="0">
                            <a:latin typeface="Cambria Math" panose="02040503050406030204" pitchFamily="18" charset="0"/>
                            <a:ea typeface="Cambria Math" charset="0"/>
                            <a:cs typeface="Cambria Math" charset="0"/>
                          </a:rPr>
                        </m:ctrlPr>
                      </m:funcPr>
                      <m:fName>
                        <m:r>
                          <m:rPr>
                            <m:sty m:val="p"/>
                          </m:rPr>
                          <a:rPr lang="en-US" sz="2000" b="0" i="0" smtClean="0">
                            <a:latin typeface="Cambria Math" charset="0"/>
                            <a:ea typeface="Cambria Math" charset="0"/>
                            <a:cs typeface="Cambria Math" charset="0"/>
                          </a:rPr>
                          <m:t>sec</m:t>
                        </m:r>
                        <m:r>
                          <a:rPr lang="en-US" sz="2000" b="0" i="1" smtClean="0">
                            <a:latin typeface="Cambria Math" charset="0"/>
                            <a:ea typeface="Cambria Math" charset="0"/>
                            <a:cs typeface="Cambria Math" charset="0"/>
                          </a:rPr>
                          <m:t>)</m:t>
                        </m:r>
                      </m:fName>
                      <m:e>
                        <m:acc>
                          <m:accPr>
                            <m:chr m:val="̂"/>
                            <m:ctrlPr>
                              <a:rPr lang="en-US" sz="2000" b="0" i="1" smtClean="0">
                                <a:latin typeface="Cambria Math" panose="02040503050406030204" pitchFamily="18" charset="0"/>
                                <a:ea typeface="Cambria Math" charset="0"/>
                                <a:cs typeface="Cambria Math" charset="0"/>
                              </a:rPr>
                            </m:ctrlPr>
                          </m:accPr>
                          <m:e>
                            <m:r>
                              <a:rPr lang="en-US" sz="2000" b="0" i="1" smtClean="0">
                                <a:latin typeface="Cambria Math" charset="0"/>
                                <a:ea typeface="Cambria Math" charset="0"/>
                                <a:cs typeface="Cambria Math" charset="0"/>
                              </a:rPr>
                              <m:t>𝑖</m:t>
                            </m:r>
                          </m:e>
                        </m:acc>
                      </m:e>
                    </m:func>
                  </m:oMath>
                </a14:m>
                <a:endParaRPr lang="en-US" dirty="0"/>
              </a:p>
              <a:p>
                <a:endParaRPr lang="en-US" dirty="0"/>
              </a:p>
              <a:p>
                <a:endParaRPr lang="en-US" dirty="0"/>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60301" y="1217465"/>
                <a:ext cx="7543801" cy="541729"/>
              </a:xfrm>
              <a:blipFill>
                <a:blip r:embed="rId2"/>
                <a:stretch>
                  <a:fillRect l="-840" t="-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39752" y="1730184"/>
                <a:ext cx="8664496" cy="1477328"/>
              </a:xfrm>
              <a:prstGeom prst="rect">
                <a:avLst/>
              </a:prstGeom>
              <a:noFill/>
            </p:spPr>
            <p:txBody>
              <a:bodyPr wrap="square" rtlCol="0">
                <a:spAutoFit/>
              </a:bodyPr>
              <a:lstStyle/>
              <a:p>
                <a:pPr marL="342900" indent="-342900">
                  <a:buAutoNum type="arabicParenBoth"/>
                </a:pPr>
                <a:r>
                  <a:rPr lang="en-US" dirty="0">
                    <a:solidFill>
                      <a:schemeClr val="accent1"/>
                    </a:solidFill>
                    <a:latin typeface="Palatino Linotype" charset="0"/>
                    <a:ea typeface="Palatino Linotype" charset="0"/>
                    <a:cs typeface="Palatino Linotype" charset="0"/>
                  </a:rPr>
                  <a:t>The magnitude of the angular velocity is 3 rad/sec</a:t>
                </a:r>
              </a:p>
              <a:p>
                <a:pPr marL="342900" indent="-342900">
                  <a:buAutoNum type="arabicParenBoth"/>
                </a:pPr>
                <a:r>
                  <a:rPr lang="en-US" dirty="0">
                    <a:solidFill>
                      <a:schemeClr val="accent1"/>
                    </a:solidFill>
                    <a:latin typeface="Palatino Linotype" charset="0"/>
                    <a:ea typeface="Palatino Linotype" charset="0"/>
                    <a:cs typeface="Palatino Linotype" charset="0"/>
                  </a:rPr>
                  <a:t>The axis of rotation is along the x axis (</a:t>
                </a:r>
                <a14:m>
                  <m:oMath xmlns:m="http://schemas.openxmlformats.org/officeDocument/2006/math">
                    <m:acc>
                      <m:accPr>
                        <m:chr m:val="̂"/>
                        <m:ctrlPr>
                          <a:rPr lang="en-US" i="1">
                            <a:solidFill>
                              <a:schemeClr val="accent1"/>
                            </a:solidFill>
                            <a:latin typeface="Cambria Math" panose="02040503050406030204" pitchFamily="18" charset="0"/>
                            <a:ea typeface="Palatino Linotype" charset="0"/>
                            <a:cs typeface="Palatino Linotype" charset="0"/>
                          </a:rPr>
                        </m:ctrlPr>
                      </m:accPr>
                      <m:e>
                        <m:r>
                          <a:rPr lang="en-US" i="1">
                            <a:solidFill>
                              <a:schemeClr val="accent1"/>
                            </a:solidFill>
                            <a:latin typeface="Cambria Math" charset="0"/>
                            <a:ea typeface="Palatino Linotype" charset="0"/>
                            <a:cs typeface="Palatino Linotype" charset="0"/>
                          </a:rPr>
                          <m:t>𝑖</m:t>
                        </m:r>
                      </m:e>
                    </m:acc>
                    <m:r>
                      <a:rPr lang="en-US" b="0" i="0" smtClean="0">
                        <a:solidFill>
                          <a:schemeClr val="accent1"/>
                        </a:solidFill>
                        <a:latin typeface="Cambria Math" charset="0"/>
                        <a:ea typeface="Palatino Linotype" charset="0"/>
                        <a:cs typeface="Palatino Linotype" charset="0"/>
                      </a:rPr>
                      <m:t> </m:t>
                    </m:r>
                    <m:r>
                      <m:rPr>
                        <m:sty m:val="p"/>
                      </m:rPr>
                      <a:rPr lang="en-US" b="0" i="0" smtClean="0">
                        <a:solidFill>
                          <a:schemeClr val="accent1"/>
                        </a:solidFill>
                        <a:latin typeface="Cambria Math" charset="0"/>
                        <a:ea typeface="Palatino Linotype" charset="0"/>
                        <a:cs typeface="Palatino Linotype" charset="0"/>
                      </a:rPr>
                      <m:t>direction</m:t>
                    </m:r>
                    <m:r>
                      <a:rPr lang="en-US" b="0" i="0" smtClean="0">
                        <a:solidFill>
                          <a:schemeClr val="accent1"/>
                        </a:solidFill>
                        <a:latin typeface="Cambria Math" charset="0"/>
                        <a:ea typeface="Palatino Linotype" charset="0"/>
                        <a:cs typeface="Palatino Linotype" charset="0"/>
                      </a:rPr>
                      <m:t>)</m:t>
                    </m:r>
                  </m:oMath>
                </a14:m>
                <a:r>
                  <a:rPr lang="en-US" dirty="0">
                    <a:solidFill>
                      <a:schemeClr val="accent1"/>
                    </a:solidFill>
                    <a:latin typeface="Palatino Linotype" charset="0"/>
                    <a:ea typeface="Palatino Linotype" charset="0"/>
                    <a:cs typeface="Palatino Linotype" charset="0"/>
                  </a:rPr>
                  <a:t>. </a:t>
                </a:r>
                <a:r>
                  <a:rPr lang="mr-IN" dirty="0">
                    <a:solidFill>
                      <a:schemeClr val="accent1"/>
                    </a:solidFill>
                    <a:latin typeface="Palatino Linotype" charset="0"/>
                    <a:ea typeface="Palatino Linotype" charset="0"/>
                    <a:cs typeface="Palatino Linotype" charset="0"/>
                  </a:rPr>
                  <a:t>–</a:t>
                </a:r>
                <a:r>
                  <a:rPr lang="en-US" dirty="0">
                    <a:solidFill>
                      <a:schemeClr val="accent1"/>
                    </a:solidFill>
                    <a:latin typeface="Palatino Linotype" charset="0"/>
                    <a:ea typeface="Palatino Linotype" charset="0"/>
                    <a:cs typeface="Palatino Linotype" charset="0"/>
                  </a:rPr>
                  <a:t> so the plane of rotation is the y-z plane</a:t>
                </a:r>
              </a:p>
              <a:p>
                <a:pPr marL="342900" indent="-342900">
                  <a:buAutoNum type="arabicParenBoth"/>
                </a:pPr>
                <a:r>
                  <a:rPr lang="en-US" dirty="0">
                    <a:solidFill>
                      <a:schemeClr val="accent1"/>
                    </a:solidFill>
                    <a:latin typeface="Palatino Linotype" charset="0"/>
                    <a:ea typeface="Palatino Linotype" charset="0"/>
                    <a:cs typeface="Palatino Linotype" charset="0"/>
                  </a:rPr>
                  <a:t>The rotation is clockwise (fingers curl such that the thumb points in the -</a:t>
                </a:r>
                <a14:m>
                  <m:oMath xmlns:m="http://schemas.openxmlformats.org/officeDocument/2006/math">
                    <m:acc>
                      <m:accPr>
                        <m:chr m:val="̂"/>
                        <m:ctrlPr>
                          <a:rPr lang="en-US" i="1">
                            <a:solidFill>
                              <a:schemeClr val="accent1"/>
                            </a:solidFill>
                            <a:latin typeface="Cambria Math" panose="02040503050406030204" pitchFamily="18" charset="0"/>
                            <a:ea typeface="Palatino Linotype" charset="0"/>
                            <a:cs typeface="Palatino Linotype" charset="0"/>
                          </a:rPr>
                        </m:ctrlPr>
                      </m:accPr>
                      <m:e>
                        <m:r>
                          <a:rPr lang="en-US" i="1">
                            <a:solidFill>
                              <a:schemeClr val="accent1"/>
                            </a:solidFill>
                            <a:latin typeface="Cambria Math" charset="0"/>
                            <a:ea typeface="Palatino Linotype" charset="0"/>
                            <a:cs typeface="Palatino Linotype" charset="0"/>
                          </a:rPr>
                          <m:t>𝑖</m:t>
                        </m:r>
                      </m:e>
                    </m:acc>
                  </m:oMath>
                </a14:m>
                <a:r>
                  <a:rPr lang="en-US" dirty="0">
                    <a:solidFill>
                      <a:schemeClr val="accent1"/>
                    </a:solidFill>
                    <a:latin typeface="Palatino Linotype" charset="0"/>
                    <a:ea typeface="Palatino Linotype" charset="0"/>
                    <a:cs typeface="Palatino Linotype" charset="0"/>
                  </a:rPr>
                  <a:t> direction)</a:t>
                </a:r>
              </a:p>
            </p:txBody>
          </p:sp>
        </mc:Choice>
        <mc:Fallback xmlns="">
          <p:sp>
            <p:nvSpPr>
              <p:cNvPr id="4" name="TextBox 3"/>
              <p:cNvSpPr txBox="1">
                <a:spLocks noRot="1" noChangeAspect="1" noMove="1" noResize="1" noEditPoints="1" noAdjustHandles="1" noChangeArrowheads="1" noChangeShapeType="1" noTextEdit="1"/>
              </p:cNvSpPr>
              <p:nvPr/>
            </p:nvSpPr>
            <p:spPr>
              <a:xfrm>
                <a:off x="239752" y="1730184"/>
                <a:ext cx="8664496" cy="1477328"/>
              </a:xfrm>
              <a:prstGeom prst="rect">
                <a:avLst/>
              </a:prstGeom>
              <a:blipFill>
                <a:blip r:embed="rId3"/>
                <a:stretch>
                  <a:fillRect l="-732" t="-3390" b="-5085"/>
                </a:stretch>
              </a:blipFill>
            </p:spPr>
            <p:txBody>
              <a:bodyPr/>
              <a:lstStyle/>
              <a:p>
                <a:r>
                  <a:rPr lang="en-US">
                    <a:noFill/>
                  </a:rPr>
                  <a:t> </a:t>
                </a:r>
              </a:p>
            </p:txBody>
          </p:sp>
        </mc:Fallback>
      </mc:AlternateContent>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4204" y="3377504"/>
            <a:ext cx="2879796" cy="2606712"/>
          </a:xfrm>
          <a:prstGeom prst="rect">
            <a:avLst/>
          </a:prstGeom>
        </p:spPr>
      </p:pic>
      <p:sp>
        <p:nvSpPr>
          <p:cNvPr id="7" name="Content Placeholder 2"/>
          <p:cNvSpPr txBox="1">
            <a:spLocks/>
          </p:cNvSpPr>
          <p:nvPr/>
        </p:nvSpPr>
        <p:spPr>
          <a:xfrm>
            <a:off x="239752" y="3278204"/>
            <a:ext cx="5855967" cy="124653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Wingdings" charset="2"/>
              <a:buChar char="q"/>
              <a:defRPr sz="2000" kern="1200">
                <a:solidFill>
                  <a:schemeClr val="tx1">
                    <a:lumMod val="75000"/>
                    <a:lumOff val="25000"/>
                  </a:schemeClr>
                </a:solidFill>
                <a:latin typeface="Palatino Linotype" charset="0"/>
                <a:ea typeface="Palatino Linotype" charset="0"/>
                <a:cs typeface="Palatino Linotype" charset="0"/>
              </a:defRPr>
            </a:lvl1pPr>
            <a:lvl2pPr marL="384048" indent="-182880" algn="l" defTabSz="914400" rtl="0" eaLnBrk="1" latinLnBrk="0" hangingPunct="1">
              <a:lnSpc>
                <a:spcPct val="90000"/>
              </a:lnSpc>
              <a:spcBef>
                <a:spcPts val="200"/>
              </a:spcBef>
              <a:spcAft>
                <a:spcPts val="400"/>
              </a:spcAft>
              <a:buClr>
                <a:schemeClr val="accent1"/>
              </a:buClr>
              <a:buFont typeface="Wingdings" charset="2"/>
              <a:buChar char="§"/>
              <a:defRPr sz="1800" kern="1200">
                <a:solidFill>
                  <a:schemeClr val="tx1">
                    <a:lumMod val="75000"/>
                    <a:lumOff val="25000"/>
                  </a:schemeClr>
                </a:solidFill>
                <a:latin typeface="Palatino Linotype" charset="0"/>
                <a:ea typeface="Palatino Linotype" charset="0"/>
                <a:cs typeface="Palatino Linotype" charset="0"/>
              </a:defRPr>
            </a:lvl2pPr>
            <a:lvl3pPr marL="56692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3pPr>
            <a:lvl4pPr marL="74980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4pPr>
            <a:lvl5pPr marL="93268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t>A turntable (record player) is rotating as shown to the right (thanks, Mr. White!). The magnitude of its angular speed is 0.3 rad/sec. What is its angular velocity in vector form?</a:t>
            </a:r>
          </a:p>
          <a:p>
            <a:endParaRPr lang="en-US" dirty="0"/>
          </a:p>
          <a:p>
            <a:endParaRPr lang="en-US" dirty="0"/>
          </a:p>
          <a:p>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334538" y="4524743"/>
                <a:ext cx="5761181" cy="1599284"/>
              </a:xfrm>
              <a:prstGeom prst="rect">
                <a:avLst/>
              </a:prstGeom>
              <a:noFill/>
            </p:spPr>
            <p:txBody>
              <a:bodyPr wrap="square" rtlCol="0">
                <a:spAutoFit/>
              </a:bodyPr>
              <a:lstStyle/>
              <a:p>
                <a:pPr marL="11113" marR="0" lvl="0" indent="-11113" defTabSz="914400" eaLnBrk="1" fontAlgn="auto" latinLnBrk="0" hangingPunct="1">
                  <a:lnSpc>
                    <a:spcPct val="100000"/>
                  </a:lnSpc>
                  <a:spcBef>
                    <a:spcPts val="0"/>
                  </a:spcBef>
                  <a:spcAft>
                    <a:spcPts val="0"/>
                  </a:spcAft>
                  <a:buClrTx/>
                  <a:buSzTx/>
                  <a:buFontTx/>
                  <a:buNone/>
                  <a:defRPr/>
                </a:pPr>
                <a:r>
                  <a:rPr lang="en-US" dirty="0">
                    <a:solidFill>
                      <a:schemeClr val="accent1"/>
                    </a:solidFill>
                    <a:latin typeface="Palatino Linotype" charset="0"/>
                    <a:ea typeface="Palatino Linotype" charset="0"/>
                    <a:cs typeface="Palatino Linotype" charset="0"/>
                  </a:rPr>
                  <a:t>We know the magnitude is 0.3 rad/s. It’s rotating in the plane of the table (the x-y) and if we use our right hand and curl our fingers clockwise, our thumb points down into the table, which is the </a:t>
                </a:r>
                <a14:m>
                  <m:oMath xmlns:m="http://schemas.openxmlformats.org/officeDocument/2006/math">
                    <m:r>
                      <a:rPr lang="en-US" b="0" i="1" smtClean="0">
                        <a:solidFill>
                          <a:schemeClr val="accent1"/>
                        </a:solidFill>
                        <a:latin typeface="Cambria Math" charset="0"/>
                        <a:ea typeface="Palatino Linotype" charset="0"/>
                        <a:cs typeface="Palatino Linotype" charset="0"/>
                      </a:rPr>
                      <m:t>−</m:t>
                    </m:r>
                    <m:acc>
                      <m:accPr>
                        <m:chr m:val="̂"/>
                        <m:ctrlPr>
                          <a:rPr lang="en-US" b="0" i="1" smtClean="0">
                            <a:solidFill>
                              <a:schemeClr val="accent1"/>
                            </a:solidFill>
                            <a:latin typeface="Cambria Math" panose="02040503050406030204" pitchFamily="18" charset="0"/>
                            <a:ea typeface="Palatino Linotype" charset="0"/>
                            <a:cs typeface="Palatino Linotype" charset="0"/>
                          </a:rPr>
                        </m:ctrlPr>
                      </m:accPr>
                      <m:e>
                        <m:r>
                          <a:rPr lang="en-US" b="0" i="1" smtClean="0">
                            <a:solidFill>
                              <a:schemeClr val="accent1"/>
                            </a:solidFill>
                            <a:latin typeface="Cambria Math" charset="0"/>
                            <a:ea typeface="Palatino Linotype" charset="0"/>
                            <a:cs typeface="Palatino Linotype" charset="0"/>
                          </a:rPr>
                          <m:t>𝑘</m:t>
                        </m:r>
                      </m:e>
                    </m:acc>
                    <m:r>
                      <a:rPr lang="en-US" b="0" i="1" smtClean="0">
                        <a:solidFill>
                          <a:schemeClr val="accent1"/>
                        </a:solidFill>
                        <a:latin typeface="Cambria Math" charset="0"/>
                        <a:ea typeface="Palatino Linotype" charset="0"/>
                        <a:cs typeface="Palatino Linotype" charset="0"/>
                      </a:rPr>
                      <m:t> </m:t>
                    </m:r>
                  </m:oMath>
                </a14:m>
                <a:r>
                  <a:rPr lang="en-US" dirty="0">
                    <a:solidFill>
                      <a:schemeClr val="accent1"/>
                    </a:solidFill>
                    <a:latin typeface="Palatino Linotype" charset="0"/>
                    <a:ea typeface="Palatino Linotype" charset="0"/>
                    <a:cs typeface="Palatino Linotype" charset="0"/>
                  </a:rPr>
                  <a:t>direction. So the velocity is: </a:t>
                </a:r>
                <a14:m>
                  <m:oMath xmlns:m="http://schemas.openxmlformats.org/officeDocument/2006/math">
                    <m:acc>
                      <m:accPr>
                        <m:chr m:val="⃗"/>
                        <m:ctrlPr>
                          <a:rPr lang="en-US" i="1" smtClean="0">
                            <a:solidFill>
                              <a:srgbClr val="C00000"/>
                            </a:solidFill>
                            <a:latin typeface="Cambria Math" panose="02040503050406030204" pitchFamily="18" charset="0"/>
                            <a:ea typeface="Palatino Linotype" charset="0"/>
                            <a:cs typeface="Palatino Linotype" charset="0"/>
                          </a:rPr>
                        </m:ctrlPr>
                      </m:accPr>
                      <m:e>
                        <m:r>
                          <a:rPr lang="en-US" i="1" smtClean="0">
                            <a:solidFill>
                              <a:srgbClr val="C00000"/>
                            </a:solidFill>
                            <a:latin typeface="Cambria Math" charset="0"/>
                            <a:ea typeface="Cambria Math" charset="0"/>
                            <a:cs typeface="Cambria Math" charset="0"/>
                          </a:rPr>
                          <m:t>𝜔</m:t>
                        </m:r>
                      </m:e>
                    </m:acc>
                    <m:r>
                      <a:rPr lang="en-US" b="0" i="1" smtClean="0">
                        <a:solidFill>
                          <a:srgbClr val="C00000"/>
                        </a:solidFill>
                        <a:latin typeface="Cambria Math" charset="0"/>
                        <a:ea typeface="Palatino Linotype" charset="0"/>
                        <a:cs typeface="Palatino Linotype" charset="0"/>
                      </a:rPr>
                      <m:t>=(−0.3</m:t>
                    </m:r>
                    <m:f>
                      <m:fPr>
                        <m:ctrlPr>
                          <a:rPr lang="en-US" b="0" i="1" smtClean="0">
                            <a:solidFill>
                              <a:srgbClr val="C00000"/>
                            </a:solidFill>
                            <a:latin typeface="Cambria Math" panose="02040503050406030204" pitchFamily="18" charset="0"/>
                            <a:ea typeface="Palatino Linotype" charset="0"/>
                            <a:cs typeface="Palatino Linotype" charset="0"/>
                          </a:rPr>
                        </m:ctrlPr>
                      </m:fPr>
                      <m:num>
                        <m:r>
                          <a:rPr lang="en-US" b="0" i="1" smtClean="0">
                            <a:solidFill>
                              <a:srgbClr val="C00000"/>
                            </a:solidFill>
                            <a:latin typeface="Cambria Math" charset="0"/>
                            <a:ea typeface="Palatino Linotype" charset="0"/>
                            <a:cs typeface="Palatino Linotype" charset="0"/>
                          </a:rPr>
                          <m:t>𝑟𝑎𝑑</m:t>
                        </m:r>
                      </m:num>
                      <m:den>
                        <m:r>
                          <a:rPr lang="en-US" b="0" i="1" smtClean="0">
                            <a:solidFill>
                              <a:srgbClr val="C00000"/>
                            </a:solidFill>
                            <a:latin typeface="Cambria Math" charset="0"/>
                            <a:ea typeface="Palatino Linotype" charset="0"/>
                            <a:cs typeface="Palatino Linotype" charset="0"/>
                          </a:rPr>
                          <m:t>𝑠</m:t>
                        </m:r>
                      </m:den>
                    </m:f>
                    <m:r>
                      <a:rPr lang="en-US" b="0" i="1" smtClean="0">
                        <a:solidFill>
                          <a:srgbClr val="C00000"/>
                        </a:solidFill>
                        <a:latin typeface="Cambria Math" charset="0"/>
                        <a:ea typeface="Palatino Linotype" charset="0"/>
                        <a:cs typeface="Palatino Linotype" charset="0"/>
                      </a:rPr>
                      <m:t>)</m:t>
                    </m:r>
                    <m:acc>
                      <m:accPr>
                        <m:chr m:val="̂"/>
                        <m:ctrlPr>
                          <a:rPr lang="en-US" b="0" i="1" smtClean="0">
                            <a:solidFill>
                              <a:srgbClr val="C00000"/>
                            </a:solidFill>
                            <a:latin typeface="Cambria Math" panose="02040503050406030204" pitchFamily="18" charset="0"/>
                            <a:ea typeface="Palatino Linotype" charset="0"/>
                            <a:cs typeface="Palatino Linotype" charset="0"/>
                          </a:rPr>
                        </m:ctrlPr>
                      </m:accPr>
                      <m:e>
                        <m:r>
                          <a:rPr lang="en-US" b="0" i="1" smtClean="0">
                            <a:solidFill>
                              <a:srgbClr val="C00000"/>
                            </a:solidFill>
                            <a:latin typeface="Cambria Math" charset="0"/>
                            <a:ea typeface="Palatino Linotype" charset="0"/>
                            <a:cs typeface="Palatino Linotype" charset="0"/>
                          </a:rPr>
                          <m:t>𝑘</m:t>
                        </m:r>
                      </m:e>
                    </m:acc>
                  </m:oMath>
                </a14:m>
                <a:endParaRPr lang="en-US" dirty="0">
                  <a:solidFill>
                    <a:schemeClr val="accent1"/>
                  </a:solidFill>
                  <a:latin typeface="Palatino Linotype" charset="0"/>
                  <a:ea typeface="Palatino Linotype" charset="0"/>
                  <a:cs typeface="Palatino Linotype"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34538" y="4524743"/>
                <a:ext cx="5761181" cy="1599284"/>
              </a:xfrm>
              <a:prstGeom prst="rect">
                <a:avLst/>
              </a:prstGeom>
              <a:blipFill>
                <a:blip r:embed="rId5"/>
                <a:stretch>
                  <a:fillRect l="-659" t="-787" r="-1099" b="-2362"/>
                </a:stretch>
              </a:blipFill>
            </p:spPr>
            <p:txBody>
              <a:bodyPr/>
              <a:lstStyle/>
              <a:p>
                <a:r>
                  <a:rPr lang="en-US">
                    <a:noFill/>
                  </a:rPr>
                  <a:t> </a:t>
                </a:r>
              </a:p>
            </p:txBody>
          </p:sp>
        </mc:Fallback>
      </mc:AlternateContent>
    </p:spTree>
    <p:extLst>
      <p:ext uri="{BB962C8B-B14F-4D97-AF65-F5344CB8AC3E}">
        <p14:creationId xmlns:p14="http://schemas.microsoft.com/office/powerpoint/2010/main" val="355779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par>
                                <p:cTn id="23" presetID="9"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dissolve">
                                      <p:cBhvr>
                                        <p:cTn id="3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72"/>
            <a:ext cx="8229600" cy="762421"/>
          </a:xfrm>
        </p:spPr>
        <p:txBody>
          <a:bodyPr/>
          <a:lstStyle/>
          <a:p>
            <a:r>
              <a:rPr lang="en-US" dirty="0"/>
              <a:t>Rotational kinematics</a:t>
            </a:r>
          </a:p>
        </p:txBody>
      </p:sp>
      <p:sp>
        <p:nvSpPr>
          <p:cNvPr id="3" name="Content Placeholder 2"/>
          <p:cNvSpPr>
            <a:spLocks noGrp="1"/>
          </p:cNvSpPr>
          <p:nvPr>
            <p:ph idx="1"/>
          </p:nvPr>
        </p:nvSpPr>
        <p:spPr>
          <a:xfrm>
            <a:off x="127322" y="998062"/>
            <a:ext cx="8900931" cy="1079690"/>
          </a:xfrm>
        </p:spPr>
        <p:txBody>
          <a:bodyPr>
            <a:normAutofit/>
          </a:bodyPr>
          <a:lstStyle/>
          <a:p>
            <a:pPr marL="0" indent="0">
              <a:buNone/>
            </a:pPr>
            <a:r>
              <a:rPr lang="en-US" dirty="0">
                <a:solidFill>
                  <a:srgbClr val="FF0000"/>
                </a:solidFill>
                <a:latin typeface="Apple Chancery" panose="03020702040506060504" pitchFamily="66" charset="-79"/>
                <a:cs typeface="Apple Chancery" panose="03020702040506060504" pitchFamily="66" charset="-79"/>
              </a:rPr>
              <a:t>In translational motion</a:t>
            </a:r>
            <a:r>
              <a:rPr lang="en-US" sz="2000" dirty="0"/>
              <a:t>, we knew that </a:t>
            </a:r>
            <a:r>
              <a:rPr lang="en-US" sz="2000" dirty="0">
                <a:solidFill>
                  <a:srgbClr val="0D38D4"/>
                </a:solidFill>
              </a:rPr>
              <a:t>if acceleration </a:t>
            </a:r>
            <a:r>
              <a:rPr lang="en-US" sz="2000" dirty="0"/>
              <a:t>was </a:t>
            </a:r>
            <a:r>
              <a:rPr lang="en-US" sz="2000" dirty="0">
                <a:solidFill>
                  <a:srgbClr val="0D38D4"/>
                </a:solidFill>
              </a:rPr>
              <a:t>constant</a:t>
            </a:r>
            <a:r>
              <a:rPr lang="en-US" sz="2000" dirty="0"/>
              <a:t> </a:t>
            </a:r>
            <a:r>
              <a:rPr lang="en-US" sz="2000" dirty="0">
                <a:solidFill>
                  <a:srgbClr val="0D38D4"/>
                </a:solidFill>
              </a:rPr>
              <a:t>over an interval</a:t>
            </a:r>
            <a:r>
              <a:rPr lang="en-US" sz="2000" dirty="0"/>
              <a:t>, we could </a:t>
            </a:r>
            <a:r>
              <a:rPr lang="en-US" sz="2000" dirty="0">
                <a:solidFill>
                  <a:srgbClr val="0D38D4"/>
                </a:solidFill>
              </a:rPr>
              <a:t>use</a:t>
            </a:r>
            <a:r>
              <a:rPr lang="en-US" sz="2000" dirty="0"/>
              <a:t> our </a:t>
            </a:r>
            <a:r>
              <a:rPr lang="en-US" sz="2000" dirty="0">
                <a:solidFill>
                  <a:srgbClr val="0D38D4"/>
                </a:solidFill>
              </a:rPr>
              <a:t>three kinematic equations to calculate initial and/or final coordinates, initial and/or final velocities and/or acceleration over that time interval</a:t>
            </a:r>
            <a:r>
              <a:rPr lang="en-US" sz="2000" dirty="0"/>
              <a:t>.</a:t>
            </a:r>
          </a:p>
        </p:txBody>
      </p:sp>
      <p:graphicFrame>
        <p:nvGraphicFramePr>
          <p:cNvPr id="4" name="Object 4"/>
          <p:cNvGraphicFramePr>
            <a:graphicFrameLocks noChangeAspect="1"/>
          </p:cNvGraphicFramePr>
          <p:nvPr/>
        </p:nvGraphicFramePr>
        <p:xfrm>
          <a:off x="1142296" y="4183257"/>
          <a:ext cx="2392362" cy="566738"/>
        </p:xfrm>
        <a:graphic>
          <a:graphicData uri="http://schemas.openxmlformats.org/presentationml/2006/ole">
            <mc:AlternateContent xmlns:mc="http://schemas.openxmlformats.org/markup-compatibility/2006">
              <mc:Choice xmlns:v="urn:schemas-microsoft-com:vml" Requires="v">
                <p:oleObj spid="_x0000_s3331" name="Equation" r:id="rId3" imgW="1663700" imgH="393700" progId="Equation.DSMT4">
                  <p:embed/>
                </p:oleObj>
              </mc:Choice>
              <mc:Fallback>
                <p:oleObj name="Equation" r:id="rId3" imgW="1663700" imgH="393700" progId="Equation.DSMT4">
                  <p:embed/>
                  <p:pic>
                    <p:nvPicPr>
                      <p:cNvPr id="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296" y="4183257"/>
                        <a:ext cx="2392362" cy="56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17"/>
          <p:cNvGraphicFramePr>
            <a:graphicFrameLocks noChangeAspect="1"/>
          </p:cNvGraphicFramePr>
          <p:nvPr>
            <p:extLst>
              <p:ext uri="{D42A27DB-BD31-4B8C-83A1-F6EECF244321}">
                <p14:modId xmlns:p14="http://schemas.microsoft.com/office/powerpoint/2010/main" val="3455385965"/>
              </p:ext>
            </p:extLst>
          </p:nvPr>
        </p:nvGraphicFramePr>
        <p:xfrm>
          <a:off x="1142296" y="4910013"/>
          <a:ext cx="1276350" cy="315913"/>
        </p:xfrm>
        <a:graphic>
          <a:graphicData uri="http://schemas.openxmlformats.org/presentationml/2006/ole">
            <mc:AlternateContent xmlns:mc="http://schemas.openxmlformats.org/markup-compatibility/2006">
              <mc:Choice xmlns:v="urn:schemas-microsoft-com:vml" Requires="v">
                <p:oleObj spid="_x0000_s3332" name="Equation" r:id="rId5" imgW="825500" imgH="203200" progId="Equation.DSMT4">
                  <p:embed/>
                </p:oleObj>
              </mc:Choice>
              <mc:Fallback>
                <p:oleObj name="Equation" r:id="rId5" imgW="825500" imgH="203200" progId="Equation.DSMT4">
                  <p:embed/>
                  <p:pic>
                    <p:nvPicPr>
                      <p:cNvPr id="6"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2296" y="4910013"/>
                        <a:ext cx="127635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18"/>
          <p:cNvGraphicFramePr>
            <a:graphicFrameLocks noChangeAspect="1"/>
          </p:cNvGraphicFramePr>
          <p:nvPr/>
        </p:nvGraphicFramePr>
        <p:xfrm>
          <a:off x="1142296" y="5576040"/>
          <a:ext cx="1670050" cy="373063"/>
        </p:xfrm>
        <a:graphic>
          <a:graphicData uri="http://schemas.openxmlformats.org/presentationml/2006/ole">
            <mc:AlternateContent xmlns:mc="http://schemas.openxmlformats.org/markup-compatibility/2006">
              <mc:Choice xmlns:v="urn:schemas-microsoft-com:vml" Requires="v">
                <p:oleObj spid="_x0000_s3333" name="Equation" r:id="rId7" imgW="1079500" imgH="241300" progId="Equation.DSMT4">
                  <p:embed/>
                </p:oleObj>
              </mc:Choice>
              <mc:Fallback>
                <p:oleObj name="Equation" r:id="rId7" imgW="1079500" imgH="241300" progId="Equation.DSMT4">
                  <p:embed/>
                  <p:pic>
                    <p:nvPicPr>
                      <p:cNvPr id="7"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2296" y="5576040"/>
                        <a:ext cx="1670050"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347192640"/>
              </p:ext>
            </p:extLst>
          </p:nvPr>
        </p:nvGraphicFramePr>
        <p:xfrm>
          <a:off x="4678347" y="4921444"/>
          <a:ext cx="1414463" cy="315913"/>
        </p:xfrm>
        <a:graphic>
          <a:graphicData uri="http://schemas.openxmlformats.org/presentationml/2006/ole">
            <mc:AlternateContent xmlns:mc="http://schemas.openxmlformats.org/markup-compatibility/2006">
              <mc:Choice xmlns:v="urn:schemas-microsoft-com:vml" Requires="v">
                <p:oleObj spid="_x0000_s3334" name="Equation" r:id="rId9" imgW="914400" imgH="203200" progId="Equation.DSMT4">
                  <p:embed/>
                </p:oleObj>
              </mc:Choice>
              <mc:Fallback>
                <p:oleObj name="Equation" r:id="rId9" imgW="914400" imgH="203200" progId="Equation.DSMT4">
                  <p:embed/>
                  <p:pic>
                    <p:nvPicPr>
                      <p:cNvPr id="12"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8347" y="4921444"/>
                        <a:ext cx="1414463"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 name="Object 12"/>
          <p:cNvGraphicFramePr>
            <a:graphicFrameLocks noChangeAspect="1"/>
          </p:cNvGraphicFramePr>
          <p:nvPr/>
        </p:nvGraphicFramePr>
        <p:xfrm>
          <a:off x="4678347" y="5576041"/>
          <a:ext cx="1827213" cy="373062"/>
        </p:xfrm>
        <a:graphic>
          <a:graphicData uri="http://schemas.openxmlformats.org/presentationml/2006/ole">
            <mc:AlternateContent xmlns:mc="http://schemas.openxmlformats.org/markup-compatibility/2006">
              <mc:Choice xmlns:v="urn:schemas-microsoft-com:vml" Requires="v">
                <p:oleObj spid="_x0000_s3335" name="Equation" r:id="rId11" imgW="1181100" imgH="241300" progId="Equation.DSMT4">
                  <p:embed/>
                </p:oleObj>
              </mc:Choice>
              <mc:Fallback>
                <p:oleObj name="Equation" r:id="rId11" imgW="1181100" imgH="241300" progId="Equation.DSMT4">
                  <p:embed/>
                  <p:pic>
                    <p:nvPicPr>
                      <p:cNvPr id="13"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78347" y="5576041"/>
                        <a:ext cx="1827213"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7" name="Object 16"/>
          <p:cNvGraphicFramePr>
            <a:graphicFrameLocks noChangeAspect="1"/>
          </p:cNvGraphicFramePr>
          <p:nvPr/>
        </p:nvGraphicFramePr>
        <p:xfrm>
          <a:off x="4594859" y="4196477"/>
          <a:ext cx="2436813" cy="555625"/>
        </p:xfrm>
        <a:graphic>
          <a:graphicData uri="http://schemas.openxmlformats.org/presentationml/2006/ole">
            <mc:AlternateContent xmlns:mc="http://schemas.openxmlformats.org/markup-compatibility/2006">
              <mc:Choice xmlns:v="urn:schemas-microsoft-com:vml" Requires="v">
                <p:oleObj spid="_x0000_s3336" name="Equation" r:id="rId13" imgW="1727200" imgH="393700" progId="Equation.DSMT4">
                  <p:embed/>
                </p:oleObj>
              </mc:Choice>
              <mc:Fallback>
                <p:oleObj name="Equation" r:id="rId13" imgW="1727200" imgH="393700" progId="Equation.DSMT4">
                  <p:embed/>
                  <p:pic>
                    <p:nvPicPr>
                      <p:cNvPr id="17"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94859" y="4196477"/>
                        <a:ext cx="2436813"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19" name="Straight Connector 18"/>
          <p:cNvCxnSpPr/>
          <p:nvPr/>
        </p:nvCxnSpPr>
        <p:spPr>
          <a:xfrm>
            <a:off x="3995319" y="3583658"/>
            <a:ext cx="12237" cy="27042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22959" y="4018847"/>
            <a:ext cx="7305041"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72206" y="3633698"/>
            <a:ext cx="2292880" cy="338554"/>
          </a:xfrm>
          <a:prstGeom prst="rect">
            <a:avLst/>
          </a:prstGeom>
          <a:noFill/>
        </p:spPr>
        <p:txBody>
          <a:bodyPr wrap="square" rtlCol="0">
            <a:spAutoFit/>
          </a:bodyPr>
          <a:lstStyle/>
          <a:p>
            <a:r>
              <a:rPr lang="en-US" sz="1600" dirty="0">
                <a:solidFill>
                  <a:schemeClr val="accent1"/>
                </a:solidFill>
                <a:latin typeface="Palatino Linotype" charset="0"/>
                <a:ea typeface="Palatino Linotype" charset="0"/>
                <a:cs typeface="Palatino Linotype" charset="0"/>
              </a:rPr>
              <a:t>Translational motion</a:t>
            </a:r>
          </a:p>
        </p:txBody>
      </p:sp>
      <p:sp>
        <p:nvSpPr>
          <p:cNvPr id="25" name="TextBox 24"/>
          <p:cNvSpPr txBox="1"/>
          <p:nvPr/>
        </p:nvSpPr>
        <p:spPr>
          <a:xfrm>
            <a:off x="4666825" y="3606916"/>
            <a:ext cx="2292880" cy="338554"/>
          </a:xfrm>
          <a:prstGeom prst="rect">
            <a:avLst/>
          </a:prstGeom>
          <a:noFill/>
        </p:spPr>
        <p:txBody>
          <a:bodyPr wrap="square" rtlCol="0">
            <a:spAutoFit/>
          </a:bodyPr>
          <a:lstStyle/>
          <a:p>
            <a:r>
              <a:rPr lang="en-US" sz="1600" dirty="0">
                <a:solidFill>
                  <a:schemeClr val="accent1"/>
                </a:solidFill>
                <a:latin typeface="Palatino Linotype" charset="0"/>
                <a:ea typeface="Palatino Linotype" charset="0"/>
                <a:cs typeface="Palatino Linotype" charset="0"/>
              </a:rPr>
              <a:t>Rotational motion</a:t>
            </a:r>
          </a:p>
        </p:txBody>
      </p:sp>
      <p:sp>
        <p:nvSpPr>
          <p:cNvPr id="15" name="Content Placeholder 2">
            <a:extLst>
              <a:ext uri="{FF2B5EF4-FFF2-40B4-BE49-F238E27FC236}">
                <a16:creationId xmlns:a16="http://schemas.microsoft.com/office/drawing/2014/main" id="{4D2B285D-4C99-D148-8CD0-09459B6CFF3E}"/>
              </a:ext>
            </a:extLst>
          </p:cNvPr>
          <p:cNvSpPr txBox="1">
            <a:spLocks/>
          </p:cNvSpPr>
          <p:nvPr/>
        </p:nvSpPr>
        <p:spPr>
          <a:xfrm>
            <a:off x="127322" y="2132593"/>
            <a:ext cx="8792025" cy="107969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rgbClr val="FF0000"/>
                </a:solidFill>
                <a:latin typeface="Apple Chancery" panose="03020702040506060504" pitchFamily="66" charset="-79"/>
                <a:cs typeface="Apple Chancery" panose="03020702040506060504" pitchFamily="66" charset="-79"/>
              </a:rPr>
              <a:t>In rotational motion</a:t>
            </a:r>
            <a:r>
              <a:rPr lang="en-US" sz="2000" dirty="0"/>
              <a:t>, we use the </a:t>
            </a:r>
            <a:r>
              <a:rPr lang="en-US" sz="2000" dirty="0">
                <a:solidFill>
                  <a:srgbClr val="FF0000"/>
                </a:solidFill>
              </a:rPr>
              <a:t>SAME EQUATIONS </a:t>
            </a:r>
            <a:r>
              <a:rPr lang="en-US" sz="2000" dirty="0"/>
              <a:t>to calculate angular parameters over a time interval, as long as the </a:t>
            </a:r>
            <a:r>
              <a:rPr lang="en-US" sz="2000" dirty="0">
                <a:solidFill>
                  <a:srgbClr val="0D38D4"/>
                </a:solidFill>
              </a:rPr>
              <a:t>angular acceleration is constant</a:t>
            </a:r>
            <a:r>
              <a:rPr lang="en-US" sz="2000" dirty="0"/>
              <a:t>! </a:t>
            </a:r>
            <a:r>
              <a:rPr lang="en-US" sz="2000" i="1" dirty="0">
                <a:solidFill>
                  <a:srgbClr val="FF0000"/>
                </a:solidFill>
              </a:rPr>
              <a:t>Same rules, same equations, but with rotational parameters</a:t>
            </a:r>
            <a:r>
              <a:rPr lang="en-US" sz="2000" dirty="0"/>
              <a:t>. </a:t>
            </a:r>
          </a:p>
        </p:txBody>
      </p:sp>
    </p:spTree>
    <p:extLst>
      <p:ext uri="{BB962C8B-B14F-4D97-AF65-F5344CB8AC3E}">
        <p14:creationId xmlns:p14="http://schemas.microsoft.com/office/powerpoint/2010/main" val="150620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par>
                                <p:cTn id="13" presetID="9"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dissolv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ssolv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ssolv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dissolv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dissolve">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 conventions with calculations</a:t>
            </a:r>
          </a:p>
        </p:txBody>
      </p:sp>
      <p:sp>
        <p:nvSpPr>
          <p:cNvPr id="3" name="Content Placeholder 2"/>
          <p:cNvSpPr>
            <a:spLocks noGrp="1"/>
          </p:cNvSpPr>
          <p:nvPr>
            <p:ph idx="1"/>
          </p:nvPr>
        </p:nvSpPr>
        <p:spPr>
          <a:xfrm>
            <a:off x="278780" y="1600200"/>
            <a:ext cx="8408020" cy="4525963"/>
          </a:xfrm>
        </p:spPr>
        <p:txBody>
          <a:bodyPr/>
          <a:lstStyle/>
          <a:p>
            <a:pPr marL="0" indent="0">
              <a:buNone/>
            </a:pPr>
            <a:r>
              <a:rPr lang="en-US" dirty="0">
                <a:solidFill>
                  <a:srgbClr val="FF0000"/>
                </a:solidFill>
                <a:latin typeface="Apple Chancery" panose="03020702040506060504" pitchFamily="66" charset="-79"/>
                <a:cs typeface="Apple Chancery" panose="03020702040506060504" pitchFamily="66" charset="-79"/>
              </a:rPr>
              <a:t>Just like </a:t>
            </a:r>
            <a:r>
              <a:rPr lang="en-US" sz="2000" dirty="0"/>
              <a:t>in </a:t>
            </a:r>
            <a:r>
              <a:rPr lang="en-US" sz="2000" dirty="0">
                <a:solidFill>
                  <a:srgbClr val="FF0000"/>
                </a:solidFill>
              </a:rPr>
              <a:t>linear kinematics</a:t>
            </a:r>
            <a:r>
              <a:rPr lang="en-US" sz="2000" dirty="0"/>
              <a:t>, the </a:t>
            </a:r>
            <a:r>
              <a:rPr lang="en-US" sz="2000" dirty="0">
                <a:solidFill>
                  <a:srgbClr val="0D38D4"/>
                </a:solidFill>
              </a:rPr>
              <a:t>signs</a:t>
            </a:r>
            <a:r>
              <a:rPr lang="en-US" sz="2000" dirty="0"/>
              <a:t> of your displacement, velocity, and acceleration vectors in rotational kinematics </a:t>
            </a:r>
            <a:r>
              <a:rPr lang="en-US" sz="2000" dirty="0">
                <a:solidFill>
                  <a:srgbClr val="0D38D4"/>
                </a:solidFill>
              </a:rPr>
              <a:t>matter</a:t>
            </a:r>
            <a:r>
              <a:rPr lang="en-US" sz="2000" dirty="0"/>
              <a:t>. Determine the signs of your initial parameters properly, and things will work out. </a:t>
            </a:r>
          </a:p>
          <a:p>
            <a:pPr marL="457200" lvl="1" indent="0">
              <a:buNone/>
            </a:pPr>
            <a:endParaRPr lang="en-US" sz="1800" dirty="0"/>
          </a:p>
          <a:p>
            <a:pPr marL="11113" lvl="1" indent="0">
              <a:buNone/>
            </a:pPr>
            <a:r>
              <a:rPr lang="en-US" sz="2400" dirty="0">
                <a:solidFill>
                  <a:srgbClr val="FF0000"/>
                </a:solidFill>
                <a:latin typeface="Apple Chancery" panose="03020702040506060504" pitchFamily="66" charset="-79"/>
                <a:cs typeface="Apple Chancery" panose="03020702040506060504" pitchFamily="66" charset="-79"/>
              </a:rPr>
              <a:t>If you want </a:t>
            </a:r>
            <a:r>
              <a:rPr lang="en-US" dirty="0">
                <a:solidFill>
                  <a:srgbClr val="0D38D4"/>
                </a:solidFill>
              </a:rPr>
              <a:t>practice with rotational kinematic calculations </a:t>
            </a:r>
            <a:r>
              <a:rPr lang="en-US" dirty="0"/>
              <a:t>before the quiz, there are a few problems on the next few slides you’re welcome to try, with numerical answers (not worked out solutions) following.</a:t>
            </a:r>
            <a:endParaRPr lang="en-US" sz="1800" dirty="0"/>
          </a:p>
        </p:txBody>
      </p:sp>
    </p:spTree>
    <p:extLst>
      <p:ext uri="{BB962C8B-B14F-4D97-AF65-F5344CB8AC3E}">
        <p14:creationId xmlns:p14="http://schemas.microsoft.com/office/powerpoint/2010/main" val="345495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Rotational kinematics problem (7.5)</a:t>
            </a:r>
          </a:p>
        </p:txBody>
      </p:sp>
      <p:sp>
        <p:nvSpPr>
          <p:cNvPr id="3" name="Content Placeholder 2"/>
          <p:cNvSpPr>
            <a:spLocks noGrp="1"/>
          </p:cNvSpPr>
          <p:nvPr>
            <p:ph idx="1"/>
          </p:nvPr>
        </p:nvSpPr>
        <p:spPr>
          <a:xfrm>
            <a:off x="256477" y="1600200"/>
            <a:ext cx="8753707" cy="4525963"/>
          </a:xfrm>
        </p:spPr>
        <p:txBody>
          <a:bodyPr/>
          <a:lstStyle/>
          <a:p>
            <a:pPr marL="0" indent="0">
              <a:buNone/>
            </a:pPr>
            <a:r>
              <a:rPr lang="en-US" sz="2000" dirty="0"/>
              <a:t>A dentist’s drill starts from rest and reaches 2.51 x 10</a:t>
            </a:r>
            <a:r>
              <a:rPr lang="en-US" sz="2000" baseline="30000" dirty="0"/>
              <a:t>4</a:t>
            </a:r>
            <a:r>
              <a:rPr lang="en-US" sz="2000" dirty="0"/>
              <a:t> revolutions per minute in 3.2 seconds with constant angular acceleration. Determine the drill’s:</a:t>
            </a:r>
          </a:p>
          <a:p>
            <a:pPr marL="457200" lvl="1" indent="0">
              <a:buNone/>
            </a:pPr>
            <a:r>
              <a:rPr lang="en-US" dirty="0"/>
              <a:t>(a) angular acceleration</a:t>
            </a:r>
          </a:p>
          <a:p>
            <a:pPr marL="457200" lvl="1" indent="0">
              <a:buNone/>
            </a:pPr>
            <a:r>
              <a:rPr lang="en-US" dirty="0"/>
              <a:t>(b) angular displacement during that interval</a:t>
            </a:r>
          </a:p>
        </p:txBody>
      </p:sp>
      <p:sp>
        <p:nvSpPr>
          <p:cNvPr id="4" name="TextBox 3"/>
          <p:cNvSpPr txBox="1"/>
          <p:nvPr/>
        </p:nvSpPr>
        <p:spPr>
          <a:xfrm>
            <a:off x="440267" y="3149600"/>
            <a:ext cx="8184444" cy="338554"/>
          </a:xfrm>
          <a:prstGeom prst="rect">
            <a:avLst/>
          </a:prstGeom>
          <a:noFill/>
        </p:spPr>
        <p:txBody>
          <a:bodyPr wrap="square" rtlCol="0">
            <a:spAutoFit/>
          </a:bodyPr>
          <a:lstStyle/>
          <a:p>
            <a:r>
              <a:rPr lang="en-US" sz="1600" dirty="0">
                <a:solidFill>
                  <a:srgbClr val="0070C0"/>
                </a:solidFill>
                <a:latin typeface="Palatino Linotype" charset="0"/>
                <a:ea typeface="Palatino Linotype" charset="0"/>
                <a:cs typeface="Palatino Linotype" charset="0"/>
              </a:rPr>
              <a:t>We know that 𝞈</a:t>
            </a:r>
            <a:r>
              <a:rPr lang="en-US" sz="1600" baseline="-25000" dirty="0">
                <a:solidFill>
                  <a:srgbClr val="0070C0"/>
                </a:solidFill>
                <a:latin typeface="Palatino Linotype" charset="0"/>
                <a:ea typeface="Palatino Linotype" charset="0"/>
                <a:cs typeface="Palatino Linotype" charset="0"/>
              </a:rPr>
              <a:t>1</a:t>
            </a:r>
            <a:r>
              <a:rPr lang="en-US" sz="1600" dirty="0">
                <a:solidFill>
                  <a:srgbClr val="0070C0"/>
                </a:solidFill>
                <a:latin typeface="Palatino Linotype" charset="0"/>
                <a:ea typeface="Palatino Linotype" charset="0"/>
                <a:cs typeface="Palatino Linotype" charset="0"/>
              </a:rPr>
              <a:t> = 0 rad/sec and t = 3.2 seconds. We need to convert 𝞈</a:t>
            </a:r>
            <a:r>
              <a:rPr lang="en-US" sz="1600" baseline="-25000" dirty="0">
                <a:solidFill>
                  <a:srgbClr val="0070C0"/>
                </a:solidFill>
                <a:latin typeface="Palatino Linotype" charset="0"/>
                <a:ea typeface="Palatino Linotype" charset="0"/>
                <a:cs typeface="Palatino Linotype" charset="0"/>
              </a:rPr>
              <a:t>2</a:t>
            </a:r>
            <a:r>
              <a:rPr lang="en-US" sz="1600" dirty="0">
                <a:solidFill>
                  <a:srgbClr val="0070C0"/>
                </a:solidFill>
                <a:latin typeface="Palatino Linotype" charset="0"/>
                <a:ea typeface="Palatino Linotype" charset="0"/>
                <a:cs typeface="Palatino Linotype" charset="0"/>
              </a:rPr>
              <a:t> into rad/sec:</a:t>
            </a:r>
          </a:p>
        </p:txBody>
      </p:sp>
      <mc:AlternateContent xmlns:mc="http://schemas.openxmlformats.org/markup-compatibility/2006" xmlns:a14="http://schemas.microsoft.com/office/drawing/2010/main">
        <mc:Choice Requires="a14">
          <p:sp>
            <p:nvSpPr>
              <p:cNvPr id="5" name="TextBox 4"/>
              <p:cNvSpPr txBox="1"/>
              <p:nvPr/>
            </p:nvSpPr>
            <p:spPr>
              <a:xfrm>
                <a:off x="1958622" y="3488154"/>
                <a:ext cx="4429931" cy="4726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charset="0"/>
                        </a:rPr>
                        <m:t>2.51</m:t>
                      </m:r>
                      <m:r>
                        <a:rPr lang="en-US" sz="1600" b="0" i="1" smtClean="0">
                          <a:latin typeface="Cambria Math" charset="0"/>
                        </a:rPr>
                        <m:t>𝑥</m:t>
                      </m:r>
                      <m:sSup>
                        <m:sSupPr>
                          <m:ctrlPr>
                            <a:rPr lang="en-US" sz="1600" b="0" i="1" smtClean="0">
                              <a:latin typeface="Cambria Math" panose="02040503050406030204" pitchFamily="18" charset="0"/>
                            </a:rPr>
                          </m:ctrlPr>
                        </m:sSupPr>
                        <m:e>
                          <m:r>
                            <a:rPr lang="en-US" sz="1600" b="0" i="1" smtClean="0">
                              <a:latin typeface="Cambria Math" charset="0"/>
                            </a:rPr>
                            <m:t>10</m:t>
                          </m:r>
                        </m:e>
                        <m:sup>
                          <m:r>
                            <a:rPr lang="en-US" sz="1600" b="0" i="1" smtClean="0">
                              <a:latin typeface="Cambria Math" charset="0"/>
                            </a:rPr>
                            <m:t>4</m:t>
                          </m:r>
                        </m:sup>
                      </m:sSup>
                      <m:f>
                        <m:fPr>
                          <m:ctrlPr>
                            <a:rPr lang="mr-IN" sz="1600" b="0" i="1" smtClean="0">
                              <a:latin typeface="Cambria Math" panose="02040503050406030204" pitchFamily="18" charset="0"/>
                            </a:rPr>
                          </m:ctrlPr>
                        </m:fPr>
                        <m:num>
                          <m:r>
                            <a:rPr lang="en-US" sz="1600" b="0" i="1" smtClean="0">
                              <a:latin typeface="Cambria Math" charset="0"/>
                            </a:rPr>
                            <m:t>𝑟𝑒𝑣</m:t>
                          </m:r>
                        </m:num>
                        <m:den>
                          <m:r>
                            <a:rPr lang="en-US" sz="1600" b="0" i="1" smtClean="0">
                              <a:latin typeface="Cambria Math" charset="0"/>
                            </a:rPr>
                            <m:t>𝑚𝑖𝑛</m:t>
                          </m:r>
                        </m:den>
                      </m:f>
                      <m:d>
                        <m:dPr>
                          <m:ctrlPr>
                            <a:rPr lang="mr-IN" sz="1600" b="0" i="1" smtClean="0">
                              <a:latin typeface="Cambria Math" panose="02040503050406030204" pitchFamily="18" charset="0"/>
                            </a:rPr>
                          </m:ctrlPr>
                        </m:dPr>
                        <m:e>
                          <m:f>
                            <m:fPr>
                              <m:ctrlPr>
                                <a:rPr lang="mr-IN" sz="1600" b="0" i="1" smtClean="0">
                                  <a:latin typeface="Cambria Math" panose="02040503050406030204" pitchFamily="18" charset="0"/>
                                </a:rPr>
                              </m:ctrlPr>
                            </m:fPr>
                            <m:num>
                              <m:r>
                                <a:rPr lang="en-US" sz="1600" b="0" i="1" smtClean="0">
                                  <a:latin typeface="Cambria Math" charset="0"/>
                                </a:rPr>
                                <m:t>2</m:t>
                              </m:r>
                              <m:r>
                                <a:rPr lang="en-US" sz="1600" b="0" i="1" smtClean="0">
                                  <a:latin typeface="Cambria Math" charset="0"/>
                                  <a:ea typeface="Cambria Math" charset="0"/>
                                  <a:cs typeface="Cambria Math" charset="0"/>
                                </a:rPr>
                                <m:t>𝜋</m:t>
                              </m:r>
                              <m:r>
                                <a:rPr lang="en-US" sz="1600" b="0" i="1" smtClean="0">
                                  <a:latin typeface="Cambria Math" charset="0"/>
                                  <a:ea typeface="Cambria Math" charset="0"/>
                                  <a:cs typeface="Cambria Math" charset="0"/>
                                </a:rPr>
                                <m:t> </m:t>
                              </m:r>
                              <m:r>
                                <a:rPr lang="en-US" sz="1600" b="0" i="1" smtClean="0">
                                  <a:latin typeface="Cambria Math" charset="0"/>
                                  <a:ea typeface="Cambria Math" charset="0"/>
                                  <a:cs typeface="Cambria Math" charset="0"/>
                                </a:rPr>
                                <m:t>𝑟𝑎𝑑</m:t>
                              </m:r>
                            </m:num>
                            <m:den>
                              <m:r>
                                <a:rPr lang="en-US" sz="1600" b="0" i="1" smtClean="0">
                                  <a:latin typeface="Cambria Math" charset="0"/>
                                </a:rPr>
                                <m:t>1 </m:t>
                              </m:r>
                              <m:r>
                                <a:rPr lang="en-US" sz="1600" b="0" i="1" smtClean="0">
                                  <a:latin typeface="Cambria Math" charset="0"/>
                                </a:rPr>
                                <m:t>𝑟𝑒𝑣</m:t>
                              </m:r>
                            </m:den>
                          </m:f>
                        </m:e>
                      </m:d>
                      <m:d>
                        <m:dPr>
                          <m:ctrlPr>
                            <a:rPr lang="mr-IN" sz="1600" b="0" i="1" smtClean="0">
                              <a:latin typeface="Cambria Math" panose="02040503050406030204" pitchFamily="18" charset="0"/>
                            </a:rPr>
                          </m:ctrlPr>
                        </m:dPr>
                        <m:e>
                          <m:f>
                            <m:fPr>
                              <m:ctrlPr>
                                <a:rPr lang="mr-IN" sz="1600" b="0" i="1" smtClean="0">
                                  <a:latin typeface="Cambria Math" panose="02040503050406030204" pitchFamily="18" charset="0"/>
                                </a:rPr>
                              </m:ctrlPr>
                            </m:fPr>
                            <m:num>
                              <m:r>
                                <a:rPr lang="en-US" sz="1600" b="0" i="1" smtClean="0">
                                  <a:latin typeface="Cambria Math" charset="0"/>
                                </a:rPr>
                                <m:t>1 </m:t>
                              </m:r>
                              <m:r>
                                <a:rPr lang="en-US" sz="1600" b="0" i="1" smtClean="0">
                                  <a:latin typeface="Cambria Math" charset="0"/>
                                </a:rPr>
                                <m:t>𝑚𝑖𝑛</m:t>
                              </m:r>
                            </m:num>
                            <m:den>
                              <m:r>
                                <a:rPr lang="en-US" sz="1600" b="0" i="1" smtClean="0">
                                  <a:latin typeface="Cambria Math" charset="0"/>
                                </a:rPr>
                                <m:t>60 </m:t>
                              </m:r>
                              <m:r>
                                <a:rPr lang="en-US" sz="1600" b="0" i="1" smtClean="0">
                                  <a:latin typeface="Cambria Math" charset="0"/>
                                </a:rPr>
                                <m:t>𝑠𝑒𝑐</m:t>
                              </m:r>
                            </m:den>
                          </m:f>
                        </m:e>
                      </m:d>
                      <m:r>
                        <a:rPr lang="en-US" sz="1600" b="0" i="1" smtClean="0">
                          <a:latin typeface="Cambria Math" charset="0"/>
                        </a:rPr>
                        <m:t>=2628 </m:t>
                      </m:r>
                      <m:r>
                        <a:rPr lang="en-US" sz="1600" b="0" i="1" smtClean="0">
                          <a:latin typeface="Cambria Math" charset="0"/>
                        </a:rPr>
                        <m:t>𝑟𝑎𝑑</m:t>
                      </m:r>
                      <m:r>
                        <a:rPr lang="en-US" sz="1600" b="0" i="1" smtClean="0">
                          <a:latin typeface="Cambria Math" charset="0"/>
                        </a:rPr>
                        <m:t>/</m:t>
                      </m:r>
                      <m:r>
                        <a:rPr lang="en-US" sz="1600" b="0" i="1" smtClean="0">
                          <a:latin typeface="Cambria Math" charset="0"/>
                        </a:rPr>
                        <m:t>𝑠𝑒𝑐</m:t>
                      </m:r>
                    </m:oMath>
                  </m:oMathPara>
                </a14:m>
                <a:endParaRPr lang="en-US"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1958622" y="3488154"/>
                <a:ext cx="4429931" cy="472694"/>
              </a:xfrm>
              <a:prstGeom prst="rect">
                <a:avLst/>
              </a:prstGeom>
              <a:blipFill rotWithShape="0">
                <a:blip r:embed="rId2"/>
                <a:stretch>
                  <a:fillRect/>
                </a:stretch>
              </a:blipFill>
            </p:spPr>
            <p:txBody>
              <a:bodyPr/>
              <a:lstStyle/>
              <a:p>
                <a:r>
                  <a:rPr lang="en-US">
                    <a:noFill/>
                  </a:rPr>
                  <a:t> </a:t>
                </a:r>
              </a:p>
            </p:txBody>
          </p:sp>
        </mc:Fallback>
      </mc:AlternateContent>
      <p:sp>
        <p:nvSpPr>
          <p:cNvPr id="6" name="TextBox 5"/>
          <p:cNvSpPr txBox="1"/>
          <p:nvPr/>
        </p:nvSpPr>
        <p:spPr>
          <a:xfrm>
            <a:off x="440267" y="4266693"/>
            <a:ext cx="8184444" cy="338554"/>
          </a:xfrm>
          <a:prstGeom prst="rect">
            <a:avLst/>
          </a:prstGeom>
          <a:noFill/>
        </p:spPr>
        <p:txBody>
          <a:bodyPr wrap="square" rtlCol="0">
            <a:spAutoFit/>
          </a:bodyPr>
          <a:lstStyle/>
          <a:p>
            <a:r>
              <a:rPr lang="en-US" sz="1600" dirty="0">
                <a:solidFill>
                  <a:srgbClr val="0070C0"/>
                </a:solidFill>
                <a:latin typeface="Palatino Linotype" charset="0"/>
                <a:ea typeface="Palatino Linotype" charset="0"/>
                <a:cs typeface="Palatino Linotype" charset="0"/>
              </a:rPr>
              <a:t>Now find 𝛂 using the angular velocity equation:</a:t>
            </a:r>
          </a:p>
        </p:txBody>
      </p:sp>
      <mc:AlternateContent xmlns:mc="http://schemas.openxmlformats.org/markup-compatibility/2006" xmlns:a14="http://schemas.microsoft.com/office/drawing/2010/main">
        <mc:Choice Requires="a14">
          <p:sp>
            <p:nvSpPr>
              <p:cNvPr id="7" name="TextBox 6"/>
              <p:cNvSpPr txBox="1"/>
              <p:nvPr/>
            </p:nvSpPr>
            <p:spPr>
              <a:xfrm>
                <a:off x="1518885" y="4678624"/>
                <a:ext cx="6500113" cy="467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ea typeface="Cambria Math" charset="0"/>
                              <a:cs typeface="Cambria Math" charset="0"/>
                            </a:rPr>
                          </m:ctrlPr>
                        </m:sSubPr>
                        <m:e>
                          <m:r>
                            <a:rPr lang="en-US" sz="1600" i="1" smtClean="0">
                              <a:latin typeface="Cambria Math" charset="0"/>
                              <a:ea typeface="Cambria Math" charset="0"/>
                              <a:cs typeface="Cambria Math" charset="0"/>
                            </a:rPr>
                            <m:t>𝜔</m:t>
                          </m:r>
                        </m:e>
                        <m:sub>
                          <m:r>
                            <a:rPr lang="en-US" sz="1600" b="0" i="1" smtClean="0">
                              <a:latin typeface="Cambria Math" charset="0"/>
                              <a:ea typeface="Cambria Math" charset="0"/>
                              <a:cs typeface="Cambria Math" charset="0"/>
                            </a:rPr>
                            <m:t>2</m:t>
                          </m:r>
                        </m:sub>
                      </m:sSub>
                      <m:r>
                        <a:rPr lang="en-US" sz="1600" b="0" i="1" smtClean="0">
                          <a:latin typeface="Cambria Math" charset="0"/>
                          <a:ea typeface="Cambria Math" charset="0"/>
                          <a:cs typeface="Cambria Math" charset="0"/>
                        </a:rPr>
                        <m:t>=</m:t>
                      </m:r>
                      <m:sSub>
                        <m:sSubPr>
                          <m:ctrlPr>
                            <a:rPr lang="en-US" sz="1600" b="0" i="1" smtClean="0">
                              <a:latin typeface="Cambria Math" panose="02040503050406030204" pitchFamily="18" charset="0"/>
                              <a:ea typeface="Cambria Math" charset="0"/>
                              <a:cs typeface="Cambria Math" charset="0"/>
                            </a:rPr>
                          </m:ctrlPr>
                        </m:sSubPr>
                        <m:e>
                          <m:r>
                            <a:rPr lang="en-US" sz="1600" b="0" i="1" smtClean="0">
                              <a:latin typeface="Cambria Math" charset="0"/>
                              <a:ea typeface="Cambria Math" charset="0"/>
                              <a:cs typeface="Cambria Math" charset="0"/>
                            </a:rPr>
                            <m:t>𝜔</m:t>
                          </m:r>
                        </m:e>
                        <m:sub>
                          <m:r>
                            <a:rPr lang="en-US" sz="1600" b="0" i="1" smtClean="0">
                              <a:latin typeface="Cambria Math" charset="0"/>
                              <a:ea typeface="Cambria Math" charset="0"/>
                              <a:cs typeface="Cambria Math" charset="0"/>
                            </a:rPr>
                            <m:t>2</m:t>
                          </m:r>
                        </m:sub>
                      </m:sSub>
                      <m:r>
                        <a:rPr lang="en-US" sz="1600" b="0" i="1" smtClean="0">
                          <a:latin typeface="Cambria Math" charset="0"/>
                          <a:ea typeface="Cambria Math" charset="0"/>
                          <a:cs typeface="Cambria Math" charset="0"/>
                        </a:rPr>
                        <m:t>+</m:t>
                      </m:r>
                      <m:r>
                        <a:rPr lang="en-US" sz="1600" b="0" i="1" smtClean="0">
                          <a:latin typeface="Cambria Math" charset="0"/>
                          <a:ea typeface="Cambria Math" charset="0"/>
                          <a:cs typeface="Cambria Math" charset="0"/>
                        </a:rPr>
                        <m:t>𝛼</m:t>
                      </m:r>
                      <m:r>
                        <a:rPr lang="en-US" sz="1600" b="0" i="1" smtClean="0">
                          <a:latin typeface="Cambria Math" charset="0"/>
                          <a:ea typeface="Cambria Math" charset="0"/>
                          <a:cs typeface="Cambria Math" charset="0"/>
                        </a:rPr>
                        <m:t>𝑡</m:t>
                      </m:r>
                      <m:r>
                        <a:rPr lang="en-US" sz="1600" b="0" i="1" smtClean="0">
                          <a:latin typeface="Cambria Math" charset="0"/>
                          <a:ea typeface="Cambria Math" charset="0"/>
                          <a:cs typeface="Cambria Math" charset="0"/>
                        </a:rPr>
                        <m:t> </m:t>
                      </m:r>
                      <m:r>
                        <a:rPr lang="en-US" sz="1600" dirty="0">
                          <a:latin typeface="Cambria Math" charset="0"/>
                        </a:rPr>
                        <m:t>⟹</m:t>
                      </m:r>
                      <m:r>
                        <a:rPr lang="en-US" sz="1600" b="0" i="1" dirty="0" smtClean="0">
                          <a:latin typeface="Cambria Math" charset="0"/>
                        </a:rPr>
                        <m:t>  </m:t>
                      </m:r>
                      <m:r>
                        <a:rPr lang="en-US" sz="1600" b="0" i="1" dirty="0" smtClean="0">
                          <a:latin typeface="Cambria Math" charset="0"/>
                          <a:ea typeface="Cambria Math" charset="0"/>
                          <a:cs typeface="Cambria Math" charset="0"/>
                        </a:rPr>
                        <m:t>𝛼</m:t>
                      </m:r>
                      <m:r>
                        <a:rPr lang="en-US" sz="1600" b="0" i="1" dirty="0" smtClean="0">
                          <a:latin typeface="Cambria Math" charset="0"/>
                          <a:ea typeface="Cambria Math" charset="0"/>
                          <a:cs typeface="Cambria Math" charset="0"/>
                        </a:rPr>
                        <m:t>=</m:t>
                      </m:r>
                      <m:f>
                        <m:fPr>
                          <m:ctrlPr>
                            <a:rPr lang="mr-IN" sz="1600" b="0" i="1" dirty="0" smtClean="0">
                              <a:latin typeface="Cambria Math" panose="02040503050406030204" pitchFamily="18" charset="0"/>
                              <a:ea typeface="Cambria Math" charset="0"/>
                              <a:cs typeface="Cambria Math" charset="0"/>
                            </a:rPr>
                          </m:ctrlPr>
                        </m:fPr>
                        <m:num>
                          <m:sSub>
                            <m:sSubPr>
                              <m:ctrlPr>
                                <a:rPr lang="en-US" sz="1600" b="0" i="1" dirty="0" smtClean="0">
                                  <a:latin typeface="Cambria Math" panose="02040503050406030204" pitchFamily="18" charset="0"/>
                                  <a:ea typeface="Cambria Math" charset="0"/>
                                  <a:cs typeface="Cambria Math" charset="0"/>
                                </a:rPr>
                              </m:ctrlPr>
                            </m:sSubPr>
                            <m:e>
                              <m:r>
                                <a:rPr lang="en-US" sz="1600" b="0" i="1" dirty="0" smtClean="0">
                                  <a:latin typeface="Cambria Math" charset="0"/>
                                  <a:ea typeface="Cambria Math" charset="0"/>
                                  <a:cs typeface="Cambria Math" charset="0"/>
                                </a:rPr>
                                <m:t>𝜔</m:t>
                              </m:r>
                            </m:e>
                            <m:sub>
                              <m:r>
                                <a:rPr lang="en-US" sz="1600" b="0" i="1" dirty="0" smtClean="0">
                                  <a:latin typeface="Cambria Math" charset="0"/>
                                  <a:ea typeface="Cambria Math" charset="0"/>
                                  <a:cs typeface="Cambria Math" charset="0"/>
                                </a:rPr>
                                <m:t>2</m:t>
                              </m:r>
                            </m:sub>
                          </m:sSub>
                          <m:r>
                            <a:rPr lang="en-US" sz="1600" b="0" i="1" dirty="0" smtClean="0">
                              <a:latin typeface="Cambria Math" charset="0"/>
                              <a:ea typeface="Cambria Math" charset="0"/>
                              <a:cs typeface="Cambria Math" charset="0"/>
                            </a:rPr>
                            <m:t>−</m:t>
                          </m:r>
                          <m:sSub>
                            <m:sSubPr>
                              <m:ctrlPr>
                                <a:rPr lang="en-US" sz="1600" b="0" i="1" dirty="0" smtClean="0">
                                  <a:latin typeface="Cambria Math" panose="02040503050406030204" pitchFamily="18" charset="0"/>
                                  <a:ea typeface="Cambria Math" charset="0"/>
                                  <a:cs typeface="Cambria Math" charset="0"/>
                                </a:rPr>
                              </m:ctrlPr>
                            </m:sSubPr>
                            <m:e>
                              <m:r>
                                <a:rPr lang="en-US" sz="1600" i="1" dirty="0">
                                  <a:latin typeface="Cambria Math" charset="0"/>
                                  <a:ea typeface="Cambria Math" charset="0"/>
                                  <a:cs typeface="Cambria Math" charset="0"/>
                                </a:rPr>
                                <m:t>𝜔</m:t>
                              </m:r>
                            </m:e>
                            <m:sub>
                              <m:r>
                                <a:rPr lang="en-US" sz="1600" b="0" i="1" dirty="0" smtClean="0">
                                  <a:latin typeface="Cambria Math" charset="0"/>
                                  <a:ea typeface="Cambria Math" charset="0"/>
                                  <a:cs typeface="Cambria Math" charset="0"/>
                                </a:rPr>
                                <m:t>1</m:t>
                              </m:r>
                            </m:sub>
                          </m:sSub>
                        </m:num>
                        <m:den>
                          <m:r>
                            <a:rPr lang="en-US" sz="1600" b="0" i="1" dirty="0" smtClean="0">
                              <a:latin typeface="Cambria Math" charset="0"/>
                              <a:ea typeface="Cambria Math" charset="0"/>
                              <a:cs typeface="Cambria Math" charset="0"/>
                            </a:rPr>
                            <m:t>𝑡</m:t>
                          </m:r>
                        </m:den>
                      </m:f>
                      <m:r>
                        <a:rPr lang="en-US" sz="1600" b="0" i="1" dirty="0" smtClean="0">
                          <a:latin typeface="Cambria Math" charset="0"/>
                          <a:ea typeface="Cambria Math" charset="0"/>
                          <a:cs typeface="Cambria Math" charset="0"/>
                        </a:rPr>
                        <m:t>=</m:t>
                      </m:r>
                      <m:f>
                        <m:fPr>
                          <m:ctrlPr>
                            <a:rPr lang="mr-IN" sz="1600" b="0" i="1" dirty="0" smtClean="0">
                              <a:latin typeface="Cambria Math" panose="02040503050406030204" pitchFamily="18" charset="0"/>
                              <a:ea typeface="Cambria Math" charset="0"/>
                              <a:cs typeface="Cambria Math" charset="0"/>
                            </a:rPr>
                          </m:ctrlPr>
                        </m:fPr>
                        <m:num>
                          <m:r>
                            <a:rPr lang="en-US" sz="1600" b="0" i="1" dirty="0" smtClean="0">
                              <a:latin typeface="Cambria Math" charset="0"/>
                              <a:ea typeface="Cambria Math" charset="0"/>
                              <a:cs typeface="Cambria Math" charset="0"/>
                            </a:rPr>
                            <m:t>2628 </m:t>
                          </m:r>
                          <m:r>
                            <a:rPr lang="en-US" sz="1600" b="0" i="1" dirty="0" smtClean="0">
                              <a:latin typeface="Cambria Math" charset="0"/>
                              <a:ea typeface="Cambria Math" charset="0"/>
                              <a:cs typeface="Cambria Math" charset="0"/>
                            </a:rPr>
                            <m:t>𝑟𝑎𝑑</m:t>
                          </m:r>
                          <m:r>
                            <a:rPr lang="en-US" sz="1600" b="0" i="1" dirty="0" smtClean="0">
                              <a:latin typeface="Cambria Math" charset="0"/>
                              <a:ea typeface="Cambria Math" charset="0"/>
                              <a:cs typeface="Cambria Math" charset="0"/>
                            </a:rPr>
                            <m:t>/</m:t>
                          </m:r>
                          <m:func>
                            <m:funcPr>
                              <m:ctrlPr>
                                <a:rPr lang="en-US" sz="1600" b="0" i="1" dirty="0" smtClean="0">
                                  <a:latin typeface="Cambria Math" panose="02040503050406030204" pitchFamily="18" charset="0"/>
                                  <a:ea typeface="Cambria Math" charset="0"/>
                                  <a:cs typeface="Cambria Math" charset="0"/>
                                </a:rPr>
                              </m:ctrlPr>
                            </m:funcPr>
                            <m:fName>
                              <m:r>
                                <m:rPr>
                                  <m:sty m:val="p"/>
                                </m:rPr>
                                <a:rPr lang="en-US" sz="1600" b="0" i="0" dirty="0" smtClean="0">
                                  <a:latin typeface="Cambria Math" charset="0"/>
                                  <a:ea typeface="Cambria Math" charset="0"/>
                                  <a:cs typeface="Cambria Math" charset="0"/>
                                </a:rPr>
                                <m:t>sec</m:t>
                              </m:r>
                            </m:fName>
                            <m:e>
                              <m:r>
                                <a:rPr lang="en-US" sz="1600" b="0" i="1" dirty="0" smtClean="0">
                                  <a:latin typeface="Cambria Math" charset="0"/>
                                  <a:ea typeface="Cambria Math" charset="0"/>
                                  <a:cs typeface="Cambria Math" charset="0"/>
                                </a:rPr>
                                <m:t>− 0 </m:t>
                              </m:r>
                              <m:r>
                                <a:rPr lang="en-US" sz="1600" b="0" i="1" dirty="0" smtClean="0">
                                  <a:latin typeface="Cambria Math" charset="0"/>
                                  <a:ea typeface="Cambria Math" charset="0"/>
                                  <a:cs typeface="Cambria Math" charset="0"/>
                                </a:rPr>
                                <m:t>𝑟𝑎𝑑</m:t>
                              </m:r>
                              <m:r>
                                <a:rPr lang="en-US" sz="1600" b="0" i="1" dirty="0" smtClean="0">
                                  <a:latin typeface="Cambria Math" charset="0"/>
                                  <a:ea typeface="Cambria Math" charset="0"/>
                                  <a:cs typeface="Cambria Math" charset="0"/>
                                </a:rPr>
                                <m:t>/</m:t>
                              </m:r>
                              <m:r>
                                <a:rPr lang="en-US" sz="1600" b="0" i="1" dirty="0" smtClean="0">
                                  <a:latin typeface="Cambria Math" charset="0"/>
                                  <a:ea typeface="Cambria Math" charset="0"/>
                                  <a:cs typeface="Cambria Math" charset="0"/>
                                </a:rPr>
                                <m:t>𝑠𝑒𝑐</m:t>
                              </m:r>
                            </m:e>
                          </m:func>
                        </m:num>
                        <m:den>
                          <m:r>
                            <a:rPr lang="en-US" sz="1600" b="0" i="1" dirty="0" smtClean="0">
                              <a:latin typeface="Cambria Math" charset="0"/>
                              <a:ea typeface="Cambria Math" charset="0"/>
                              <a:cs typeface="Cambria Math" charset="0"/>
                            </a:rPr>
                            <m:t>3.2 </m:t>
                          </m:r>
                          <m:r>
                            <a:rPr lang="en-US" sz="1600" b="0" i="1" dirty="0" smtClean="0">
                              <a:latin typeface="Cambria Math" charset="0"/>
                              <a:ea typeface="Cambria Math" charset="0"/>
                              <a:cs typeface="Cambria Math" charset="0"/>
                            </a:rPr>
                            <m:t>𝑠𝑒𝑐</m:t>
                          </m:r>
                        </m:den>
                      </m:f>
                      <m:r>
                        <a:rPr lang="en-US" sz="1600" b="0" i="1" dirty="0" smtClean="0">
                          <a:latin typeface="Cambria Math" charset="0"/>
                          <a:ea typeface="Cambria Math" charset="0"/>
                          <a:cs typeface="Cambria Math" charset="0"/>
                        </a:rPr>
                        <m:t>=821</m:t>
                      </m:r>
                      <m:f>
                        <m:fPr>
                          <m:ctrlPr>
                            <a:rPr lang="en-US" sz="1600" b="0" i="1" dirty="0" smtClean="0">
                              <a:latin typeface="Cambria Math" panose="02040503050406030204" pitchFamily="18" charset="0"/>
                              <a:ea typeface="Cambria Math" charset="0"/>
                              <a:cs typeface="Cambria Math" charset="0"/>
                            </a:rPr>
                          </m:ctrlPr>
                        </m:fPr>
                        <m:num>
                          <m:r>
                            <a:rPr lang="en-US" sz="1600" b="0" i="1" dirty="0" smtClean="0">
                              <a:latin typeface="Cambria Math" charset="0"/>
                              <a:ea typeface="Cambria Math" charset="0"/>
                              <a:cs typeface="Cambria Math" charset="0"/>
                            </a:rPr>
                            <m:t>𝑟𝑎𝑑</m:t>
                          </m:r>
                        </m:num>
                        <m:den>
                          <m:sSup>
                            <m:sSupPr>
                              <m:ctrlPr>
                                <a:rPr lang="en-US" sz="1600" b="0" i="1" dirty="0" smtClean="0">
                                  <a:latin typeface="Cambria Math" panose="02040503050406030204" pitchFamily="18" charset="0"/>
                                  <a:ea typeface="Cambria Math" charset="0"/>
                                  <a:cs typeface="Cambria Math" charset="0"/>
                                </a:rPr>
                              </m:ctrlPr>
                            </m:sSupPr>
                            <m:e>
                              <m:r>
                                <a:rPr lang="en-US" sz="1600" b="0" i="1" dirty="0" smtClean="0">
                                  <a:latin typeface="Cambria Math" charset="0"/>
                                  <a:ea typeface="Cambria Math" charset="0"/>
                                  <a:cs typeface="Cambria Math" charset="0"/>
                                </a:rPr>
                                <m:t>𝑠</m:t>
                              </m:r>
                            </m:e>
                            <m:sup>
                              <m:r>
                                <a:rPr lang="en-US" sz="1600" b="0" i="1" dirty="0" smtClean="0">
                                  <a:latin typeface="Cambria Math" charset="0"/>
                                  <a:ea typeface="Cambria Math" charset="0"/>
                                  <a:cs typeface="Cambria Math" charset="0"/>
                                </a:rPr>
                                <m:t>2</m:t>
                              </m:r>
                            </m:sup>
                          </m:sSup>
                        </m:den>
                      </m:f>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518885" y="4678624"/>
                <a:ext cx="6500113" cy="467692"/>
              </a:xfrm>
              <a:prstGeom prst="rect">
                <a:avLst/>
              </a:prstGeom>
              <a:blipFill rotWithShape="0">
                <a:blip r:embed="rId3"/>
                <a:stretch>
                  <a:fillRect/>
                </a:stretch>
              </a:blipFill>
            </p:spPr>
            <p:txBody>
              <a:bodyPr/>
              <a:lstStyle/>
              <a:p>
                <a:r>
                  <a:rPr lang="en-US">
                    <a:noFill/>
                  </a:rPr>
                  <a:t> </a:t>
                </a:r>
              </a:p>
            </p:txBody>
          </p:sp>
        </mc:Fallback>
      </mc:AlternateContent>
      <p:sp>
        <p:nvSpPr>
          <p:cNvPr id="8" name="TextBox 7"/>
          <p:cNvSpPr txBox="1"/>
          <p:nvPr/>
        </p:nvSpPr>
        <p:spPr>
          <a:xfrm>
            <a:off x="502637" y="5338428"/>
            <a:ext cx="8184444" cy="338554"/>
          </a:xfrm>
          <a:prstGeom prst="rect">
            <a:avLst/>
          </a:prstGeom>
          <a:noFill/>
        </p:spPr>
        <p:txBody>
          <a:bodyPr wrap="square" rtlCol="0">
            <a:spAutoFit/>
          </a:bodyPr>
          <a:lstStyle/>
          <a:p>
            <a:r>
              <a:rPr lang="en-US" sz="1600" dirty="0">
                <a:solidFill>
                  <a:srgbClr val="0070C0"/>
                </a:solidFill>
                <a:latin typeface="Palatino Linotype" charset="0"/>
                <a:ea typeface="Palatino Linotype" charset="0"/>
                <a:cs typeface="Palatino Linotype" charset="0"/>
              </a:rPr>
              <a:t>Now find 𝛉 using either equation with angular displacement:</a:t>
            </a:r>
          </a:p>
        </p:txBody>
      </p:sp>
      <mc:AlternateContent xmlns:mc="http://schemas.openxmlformats.org/markup-compatibility/2006" xmlns:a14="http://schemas.microsoft.com/office/drawing/2010/main">
        <mc:Choice Requires="a14">
          <p:sp>
            <p:nvSpPr>
              <p:cNvPr id="9" name="TextBox 8"/>
              <p:cNvSpPr txBox="1"/>
              <p:nvPr/>
            </p:nvSpPr>
            <p:spPr>
              <a:xfrm>
                <a:off x="1836152" y="5676982"/>
                <a:ext cx="5490990" cy="4726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charset="0"/>
                          <a:ea typeface="Cambria Math" charset="0"/>
                          <a:cs typeface="Cambria Math" charset="0"/>
                        </a:rPr>
                        <m:t>∆</m:t>
                      </m:r>
                      <m:r>
                        <a:rPr lang="en-US" sz="1600" i="1" smtClean="0">
                          <a:latin typeface="Cambria Math" charset="0"/>
                          <a:ea typeface="Cambria Math" charset="0"/>
                          <a:cs typeface="Cambria Math" charset="0"/>
                        </a:rPr>
                        <m:t>𝜃</m:t>
                      </m:r>
                      <m:r>
                        <a:rPr lang="en-US" sz="1600" b="0" i="1" smtClean="0">
                          <a:latin typeface="Cambria Math" charset="0"/>
                          <a:ea typeface="Cambria Math" charset="0"/>
                          <a:cs typeface="Cambria Math" charset="0"/>
                        </a:rPr>
                        <m:t>=</m:t>
                      </m:r>
                      <m:sSub>
                        <m:sSubPr>
                          <m:ctrlPr>
                            <a:rPr lang="en-US" sz="1600" b="0" i="1" smtClean="0">
                              <a:latin typeface="Cambria Math" panose="02040503050406030204" pitchFamily="18" charset="0"/>
                              <a:ea typeface="Cambria Math" charset="0"/>
                              <a:cs typeface="Cambria Math" charset="0"/>
                            </a:rPr>
                          </m:ctrlPr>
                        </m:sSubPr>
                        <m:e>
                          <m:r>
                            <a:rPr lang="en-US" sz="1600" b="0" i="1" smtClean="0">
                              <a:latin typeface="Cambria Math" charset="0"/>
                              <a:ea typeface="Cambria Math" charset="0"/>
                              <a:cs typeface="Cambria Math" charset="0"/>
                            </a:rPr>
                            <m:t>𝜔</m:t>
                          </m:r>
                        </m:e>
                        <m:sub>
                          <m:r>
                            <a:rPr lang="en-US" sz="1600" b="0" i="1" smtClean="0">
                              <a:latin typeface="Cambria Math" charset="0"/>
                              <a:ea typeface="Cambria Math" charset="0"/>
                              <a:cs typeface="Cambria Math" charset="0"/>
                            </a:rPr>
                            <m:t>1</m:t>
                          </m:r>
                        </m:sub>
                      </m:sSub>
                      <m:r>
                        <a:rPr lang="en-US" sz="1600" b="0" i="1" smtClean="0">
                          <a:latin typeface="Cambria Math" charset="0"/>
                          <a:ea typeface="Cambria Math" charset="0"/>
                          <a:cs typeface="Cambria Math" charset="0"/>
                        </a:rPr>
                        <m:t>𝑡</m:t>
                      </m:r>
                      <m:r>
                        <a:rPr lang="en-US" sz="1600" b="0" i="1" smtClean="0">
                          <a:latin typeface="Cambria Math" charset="0"/>
                          <a:ea typeface="Cambria Math" charset="0"/>
                          <a:cs typeface="Cambria Math" charset="0"/>
                        </a:rPr>
                        <m:t>+</m:t>
                      </m:r>
                      <m:f>
                        <m:fPr>
                          <m:ctrlPr>
                            <a:rPr lang="en-US" sz="1600" b="0" i="1" smtClean="0">
                              <a:latin typeface="Cambria Math" panose="02040503050406030204" pitchFamily="18" charset="0"/>
                              <a:ea typeface="Cambria Math" charset="0"/>
                              <a:cs typeface="Cambria Math" charset="0"/>
                            </a:rPr>
                          </m:ctrlPr>
                        </m:fPr>
                        <m:num>
                          <m:r>
                            <a:rPr lang="en-US" sz="1600" b="0" i="1" smtClean="0">
                              <a:latin typeface="Cambria Math" charset="0"/>
                              <a:ea typeface="Cambria Math" charset="0"/>
                              <a:cs typeface="Cambria Math" charset="0"/>
                            </a:rPr>
                            <m:t>1</m:t>
                          </m:r>
                        </m:num>
                        <m:den>
                          <m:r>
                            <a:rPr lang="en-US" sz="1600" b="0" i="1" smtClean="0">
                              <a:latin typeface="Cambria Math" charset="0"/>
                              <a:ea typeface="Cambria Math" charset="0"/>
                              <a:cs typeface="Cambria Math" charset="0"/>
                            </a:rPr>
                            <m:t>2</m:t>
                          </m:r>
                        </m:den>
                      </m:f>
                      <m:r>
                        <a:rPr lang="en-US" sz="1600" b="0" i="1" smtClean="0">
                          <a:latin typeface="Cambria Math" charset="0"/>
                          <a:ea typeface="Cambria Math" charset="0"/>
                          <a:cs typeface="Cambria Math" charset="0"/>
                        </a:rPr>
                        <m:t>𝛼</m:t>
                      </m:r>
                      <m:sSup>
                        <m:sSupPr>
                          <m:ctrlPr>
                            <a:rPr lang="en-US" sz="1600" b="0" i="1" smtClean="0">
                              <a:latin typeface="Cambria Math" panose="02040503050406030204" pitchFamily="18" charset="0"/>
                              <a:ea typeface="Cambria Math" charset="0"/>
                              <a:cs typeface="Cambria Math" charset="0"/>
                            </a:rPr>
                          </m:ctrlPr>
                        </m:sSupPr>
                        <m:e>
                          <m:r>
                            <a:rPr lang="en-US" sz="1600" b="0" i="1" smtClean="0">
                              <a:latin typeface="Cambria Math" charset="0"/>
                              <a:ea typeface="Cambria Math" charset="0"/>
                              <a:cs typeface="Cambria Math" charset="0"/>
                            </a:rPr>
                            <m:t>𝑡</m:t>
                          </m:r>
                        </m:e>
                        <m:sup>
                          <m:r>
                            <a:rPr lang="en-US" sz="1600" b="0" i="1" smtClean="0">
                              <a:latin typeface="Cambria Math" charset="0"/>
                              <a:ea typeface="Cambria Math" charset="0"/>
                              <a:cs typeface="Cambria Math" charset="0"/>
                            </a:rPr>
                            <m:t>2</m:t>
                          </m:r>
                        </m:sup>
                      </m:sSup>
                      <m:r>
                        <a:rPr lang="en-US" sz="1600" b="0" i="1" smtClean="0">
                          <a:latin typeface="Cambria Math" charset="0"/>
                          <a:ea typeface="Cambria Math" charset="0"/>
                          <a:cs typeface="Cambria Math" charset="0"/>
                        </a:rPr>
                        <m:t>=0+</m:t>
                      </m:r>
                      <m:f>
                        <m:fPr>
                          <m:ctrlPr>
                            <a:rPr lang="en-US" sz="1600" b="0" i="1" smtClean="0">
                              <a:latin typeface="Cambria Math" panose="02040503050406030204" pitchFamily="18" charset="0"/>
                              <a:ea typeface="Cambria Math" charset="0"/>
                              <a:cs typeface="Cambria Math" charset="0"/>
                            </a:rPr>
                          </m:ctrlPr>
                        </m:fPr>
                        <m:num>
                          <m:r>
                            <a:rPr lang="en-US" sz="1600" b="0" i="1" smtClean="0">
                              <a:latin typeface="Cambria Math" charset="0"/>
                              <a:ea typeface="Cambria Math" charset="0"/>
                              <a:cs typeface="Cambria Math" charset="0"/>
                            </a:rPr>
                            <m:t>1</m:t>
                          </m:r>
                        </m:num>
                        <m:den>
                          <m:r>
                            <a:rPr lang="en-US" sz="1600" b="0" i="1" smtClean="0">
                              <a:latin typeface="Cambria Math" charset="0"/>
                              <a:ea typeface="Cambria Math" charset="0"/>
                              <a:cs typeface="Cambria Math" charset="0"/>
                            </a:rPr>
                            <m:t>2</m:t>
                          </m:r>
                        </m:den>
                      </m:f>
                      <m:d>
                        <m:dPr>
                          <m:ctrlPr>
                            <a:rPr lang="en-US" sz="1600" b="0" i="1" smtClean="0">
                              <a:latin typeface="Cambria Math" panose="02040503050406030204" pitchFamily="18" charset="0"/>
                              <a:ea typeface="Cambria Math" charset="0"/>
                              <a:cs typeface="Cambria Math" charset="0"/>
                            </a:rPr>
                          </m:ctrlPr>
                        </m:dPr>
                        <m:e>
                          <m:r>
                            <a:rPr lang="en-US" sz="1600" b="0" i="1" smtClean="0">
                              <a:latin typeface="Cambria Math" charset="0"/>
                              <a:ea typeface="Cambria Math" charset="0"/>
                              <a:cs typeface="Cambria Math" charset="0"/>
                            </a:rPr>
                            <m:t>821</m:t>
                          </m:r>
                          <m:f>
                            <m:fPr>
                              <m:ctrlPr>
                                <a:rPr lang="en-US" sz="1600" b="0" i="1" smtClean="0">
                                  <a:latin typeface="Cambria Math" panose="02040503050406030204" pitchFamily="18" charset="0"/>
                                  <a:ea typeface="Cambria Math" charset="0"/>
                                  <a:cs typeface="Cambria Math" charset="0"/>
                                </a:rPr>
                              </m:ctrlPr>
                            </m:fPr>
                            <m:num>
                              <m:r>
                                <a:rPr lang="en-US" sz="1600" b="0" i="1" smtClean="0">
                                  <a:latin typeface="Cambria Math" charset="0"/>
                                  <a:ea typeface="Cambria Math" charset="0"/>
                                  <a:cs typeface="Cambria Math" charset="0"/>
                                </a:rPr>
                                <m:t>𝑟𝑎𝑑</m:t>
                              </m:r>
                            </m:num>
                            <m:den>
                              <m:sSup>
                                <m:sSupPr>
                                  <m:ctrlPr>
                                    <a:rPr lang="en-US" sz="1600" b="0" i="1" smtClean="0">
                                      <a:latin typeface="Cambria Math" panose="02040503050406030204" pitchFamily="18" charset="0"/>
                                      <a:ea typeface="Cambria Math" charset="0"/>
                                      <a:cs typeface="Cambria Math" charset="0"/>
                                    </a:rPr>
                                  </m:ctrlPr>
                                </m:sSupPr>
                                <m:e>
                                  <m:r>
                                    <a:rPr lang="en-US" sz="1600" b="0" i="1" smtClean="0">
                                      <a:latin typeface="Cambria Math" charset="0"/>
                                      <a:ea typeface="Cambria Math" charset="0"/>
                                      <a:cs typeface="Cambria Math" charset="0"/>
                                    </a:rPr>
                                    <m:t>𝑠</m:t>
                                  </m:r>
                                </m:e>
                                <m:sup>
                                  <m:r>
                                    <a:rPr lang="en-US" sz="1600" b="0" i="1" smtClean="0">
                                      <a:latin typeface="Cambria Math" charset="0"/>
                                      <a:ea typeface="Cambria Math" charset="0"/>
                                      <a:cs typeface="Cambria Math" charset="0"/>
                                    </a:rPr>
                                    <m:t>2</m:t>
                                  </m:r>
                                </m:sup>
                              </m:sSup>
                            </m:den>
                          </m:f>
                        </m:e>
                      </m:d>
                      <m:sSup>
                        <m:sSupPr>
                          <m:ctrlPr>
                            <a:rPr lang="en-US" sz="1600" b="0" i="1" smtClean="0">
                              <a:latin typeface="Cambria Math" panose="02040503050406030204" pitchFamily="18" charset="0"/>
                              <a:ea typeface="Cambria Math" charset="0"/>
                              <a:cs typeface="Cambria Math" charset="0"/>
                            </a:rPr>
                          </m:ctrlPr>
                        </m:sSupPr>
                        <m:e>
                          <m:d>
                            <m:dPr>
                              <m:ctrlPr>
                                <a:rPr lang="en-US" sz="1600" b="0" i="1" smtClean="0">
                                  <a:latin typeface="Cambria Math" panose="02040503050406030204" pitchFamily="18" charset="0"/>
                                  <a:ea typeface="Cambria Math" charset="0"/>
                                  <a:cs typeface="Cambria Math" charset="0"/>
                                </a:rPr>
                              </m:ctrlPr>
                            </m:dPr>
                            <m:e>
                              <m:r>
                                <a:rPr lang="en-US" sz="1600" b="0" i="1" smtClean="0">
                                  <a:latin typeface="Cambria Math" charset="0"/>
                                  <a:ea typeface="Cambria Math" charset="0"/>
                                  <a:cs typeface="Cambria Math" charset="0"/>
                                </a:rPr>
                                <m:t>3.2 </m:t>
                              </m:r>
                              <m:r>
                                <a:rPr lang="en-US" sz="1600" b="0" i="1" smtClean="0">
                                  <a:latin typeface="Cambria Math" charset="0"/>
                                  <a:ea typeface="Cambria Math" charset="0"/>
                                  <a:cs typeface="Cambria Math" charset="0"/>
                                </a:rPr>
                                <m:t>𝑠</m:t>
                              </m:r>
                            </m:e>
                          </m:d>
                        </m:e>
                        <m:sup>
                          <m:r>
                            <a:rPr lang="en-US" sz="1600" b="0" i="1" smtClean="0">
                              <a:latin typeface="Cambria Math" charset="0"/>
                              <a:ea typeface="Cambria Math" charset="0"/>
                              <a:cs typeface="Cambria Math" charset="0"/>
                            </a:rPr>
                            <m:t>2</m:t>
                          </m:r>
                        </m:sup>
                      </m:sSup>
                      <m:r>
                        <a:rPr lang="en-US" sz="1600" b="0" i="1" smtClean="0">
                          <a:latin typeface="Cambria Math" charset="0"/>
                          <a:ea typeface="Cambria Math" charset="0"/>
                          <a:cs typeface="Cambria Math" charset="0"/>
                        </a:rPr>
                        <m:t>=4203 </m:t>
                      </m:r>
                      <m:r>
                        <a:rPr lang="en-US" sz="1600" b="0" i="1" smtClean="0">
                          <a:latin typeface="Cambria Math" charset="0"/>
                          <a:ea typeface="Cambria Math" charset="0"/>
                          <a:cs typeface="Cambria Math" charset="0"/>
                        </a:rPr>
                        <m:t>𝑟𝑎𝑑𝑖𝑎𝑛𝑠</m:t>
                      </m:r>
                    </m:oMath>
                  </m:oMathPara>
                </a14:m>
                <a:endParaRPr lang="en-US"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1836152" y="5676982"/>
                <a:ext cx="5490990" cy="472694"/>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71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Rotational kinematics practice - 1</a:t>
            </a:r>
          </a:p>
        </p:txBody>
      </p:sp>
      <p:sp>
        <p:nvSpPr>
          <p:cNvPr id="3" name="Content Placeholder 2"/>
          <p:cNvSpPr>
            <a:spLocks noGrp="1"/>
          </p:cNvSpPr>
          <p:nvPr>
            <p:ph idx="1"/>
          </p:nvPr>
        </p:nvSpPr>
        <p:spPr>
          <a:xfrm>
            <a:off x="323385" y="1600200"/>
            <a:ext cx="8564137" cy="4525963"/>
          </a:xfrm>
        </p:spPr>
        <p:txBody>
          <a:bodyPr/>
          <a:lstStyle/>
          <a:p>
            <a:pPr marL="0" indent="0">
              <a:buNone/>
            </a:pPr>
            <a:r>
              <a:rPr lang="en-US" dirty="0"/>
              <a:t>A turntable rotates at -0.28 rad/sec. In 4 seconds, it reaches +0.20 rad/sec.</a:t>
            </a:r>
          </a:p>
          <a:p>
            <a:pPr marL="457200" lvl="1" indent="0">
              <a:buNone/>
            </a:pPr>
            <a:r>
              <a:rPr lang="en-US" dirty="0"/>
              <a:t>(a) What is the turntable’s angular acceleration?</a:t>
            </a:r>
          </a:p>
          <a:p>
            <a:pPr marL="457200" lvl="1" indent="0">
              <a:buNone/>
            </a:pPr>
            <a:r>
              <a:rPr lang="en-US" dirty="0"/>
              <a:t>(b) How long will it take to reach +0.10 rad/sec?</a:t>
            </a:r>
          </a:p>
          <a:p>
            <a:pPr marL="457200" lvl="1" indent="0">
              <a:buNone/>
            </a:pPr>
            <a:r>
              <a:rPr lang="mr-IN" dirty="0"/>
              <a:t>(</a:t>
            </a:r>
            <a:r>
              <a:rPr lang="mr-IN" dirty="0" err="1"/>
              <a:t>c</a:t>
            </a:r>
            <a:r>
              <a:rPr lang="mr-IN" dirty="0"/>
              <a:t>)</a:t>
            </a:r>
            <a:r>
              <a:rPr lang="de-DE" dirty="0"/>
              <a:t> </a:t>
            </a:r>
            <a:r>
              <a:rPr lang="de-DE" dirty="0" err="1"/>
              <a:t>What</a:t>
            </a:r>
            <a:r>
              <a:rPr lang="de-DE" dirty="0"/>
              <a:t> angular </a:t>
            </a:r>
            <a:r>
              <a:rPr lang="de-DE" dirty="0" err="1"/>
              <a:t>speed</a:t>
            </a:r>
            <a:r>
              <a:rPr lang="de-DE" dirty="0"/>
              <a:t> will </a:t>
            </a:r>
            <a:r>
              <a:rPr lang="de-DE" dirty="0" err="1"/>
              <a:t>it</a:t>
            </a:r>
            <a:r>
              <a:rPr lang="de-DE" dirty="0"/>
              <a:t> </a:t>
            </a:r>
            <a:r>
              <a:rPr lang="de-DE" dirty="0" err="1"/>
              <a:t>have</a:t>
            </a:r>
            <a:r>
              <a:rPr lang="de-DE" dirty="0"/>
              <a:t> after 0.3 </a:t>
            </a:r>
            <a:r>
              <a:rPr lang="de-DE" dirty="0" err="1"/>
              <a:t>seconds</a:t>
            </a:r>
            <a:r>
              <a:rPr lang="de-DE" dirty="0"/>
              <a:t>?</a:t>
            </a:r>
          </a:p>
          <a:p>
            <a:pPr marL="457200" lvl="1" indent="0">
              <a:buNone/>
            </a:pPr>
            <a:r>
              <a:rPr lang="en-US" dirty="0"/>
              <a:t>(d) Through how many radians will it travel in 8 seconds? How many rotations is that?</a:t>
            </a:r>
          </a:p>
        </p:txBody>
      </p:sp>
      <p:graphicFrame>
        <p:nvGraphicFramePr>
          <p:cNvPr id="4" name="Object 3"/>
          <p:cNvGraphicFramePr>
            <a:graphicFrameLocks noChangeAspect="1"/>
          </p:cNvGraphicFramePr>
          <p:nvPr>
            <p:extLst>
              <p:ext uri="{D42A27DB-BD31-4B8C-83A1-F6EECF244321}">
                <p14:modId xmlns:p14="http://schemas.microsoft.com/office/powerpoint/2010/main" val="3687725547"/>
              </p:ext>
            </p:extLst>
          </p:nvPr>
        </p:nvGraphicFramePr>
        <p:xfrm>
          <a:off x="1273175" y="4385210"/>
          <a:ext cx="1244600" cy="612775"/>
        </p:xfrm>
        <a:graphic>
          <a:graphicData uri="http://schemas.openxmlformats.org/presentationml/2006/ole">
            <mc:AlternateContent xmlns:mc="http://schemas.openxmlformats.org/markup-compatibility/2006">
              <mc:Choice xmlns:v="urn:schemas-microsoft-com:vml" Requires="v">
                <p:oleObj spid="_x0000_s4220" name="Equation" r:id="rId3" imgW="800100" imgH="393700" progId="Equation.DSMT4">
                  <p:embed/>
                </p:oleObj>
              </mc:Choice>
              <mc:Fallback>
                <p:oleObj name="Equation" r:id="rId3" imgW="800100" imgH="393700" progId="Equation.DSMT4">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175" y="4385210"/>
                        <a:ext cx="1244600"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322246447"/>
              </p:ext>
            </p:extLst>
          </p:nvPr>
        </p:nvGraphicFramePr>
        <p:xfrm>
          <a:off x="6353175" y="4384497"/>
          <a:ext cx="1825625" cy="565150"/>
        </p:xfrm>
        <a:graphic>
          <a:graphicData uri="http://schemas.openxmlformats.org/presentationml/2006/ole">
            <mc:AlternateContent xmlns:mc="http://schemas.openxmlformats.org/markup-compatibility/2006">
              <mc:Choice xmlns:v="urn:schemas-microsoft-com:vml" Requires="v">
                <p:oleObj spid="_x0000_s4221" name="Equation" r:id="rId5" imgW="1270000" imgH="393700" progId="Equation.DSMT4">
                  <p:embed/>
                </p:oleObj>
              </mc:Choice>
              <mc:Fallback>
                <p:oleObj name="Equation" r:id="rId5" imgW="1270000" imgH="393700" progId="Equation.DSMT4">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3175" y="4384497"/>
                        <a:ext cx="1825625"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70052260"/>
              </p:ext>
            </p:extLst>
          </p:nvPr>
        </p:nvGraphicFramePr>
        <p:xfrm>
          <a:off x="3508375" y="4479747"/>
          <a:ext cx="1854200" cy="374650"/>
        </p:xfrm>
        <a:graphic>
          <a:graphicData uri="http://schemas.openxmlformats.org/presentationml/2006/ole">
            <mc:AlternateContent xmlns:mc="http://schemas.openxmlformats.org/markup-compatibility/2006">
              <mc:Choice xmlns:v="urn:schemas-microsoft-com:vml" Requires="v">
                <p:oleObj spid="_x0000_s4222" name="Equation" r:id="rId7" imgW="1130300" imgH="228600" progId="Equation.DSMT4">
                  <p:embed/>
                </p:oleObj>
              </mc:Choice>
              <mc:Fallback>
                <p:oleObj name="Equation" r:id="rId7" imgW="1130300" imgH="228600" progId="Equation.DSMT4">
                  <p:embed/>
                  <p:pic>
                    <p:nvPicPr>
                      <p:cNvPr id="6"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8375" y="4479747"/>
                        <a:ext cx="185420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059075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Beginning</a:t>
            </a:r>
          </a:p>
        </p:txBody>
      </p:sp>
      <p:sp>
        <p:nvSpPr>
          <p:cNvPr id="6" name="TextBox 5">
            <a:extLst>
              <a:ext uri="{FF2B5EF4-FFF2-40B4-BE49-F238E27FC236}">
                <a16:creationId xmlns:a16="http://schemas.microsoft.com/office/drawing/2014/main" id="{3E8D3939-D04D-CA49-B202-64108F9FC6A6}"/>
              </a:ext>
            </a:extLst>
          </p:cNvPr>
          <p:cNvSpPr txBox="1"/>
          <p:nvPr/>
        </p:nvSpPr>
        <p:spPr>
          <a:xfrm>
            <a:off x="289368" y="1539433"/>
            <a:ext cx="8530541" cy="1384995"/>
          </a:xfrm>
          <a:prstGeom prst="rect">
            <a:avLst/>
          </a:prstGeom>
          <a:noFill/>
        </p:spPr>
        <p:txBody>
          <a:bodyPr wrap="square" rtlCol="0">
            <a:spAutoFit/>
          </a:bodyPr>
          <a:lstStyle/>
          <a:p>
            <a:r>
              <a:rPr lang="en-US" sz="2400" dirty="0">
                <a:solidFill>
                  <a:srgbClr val="FF0000"/>
                </a:solidFill>
                <a:latin typeface="Apple Chancery" panose="03020702040506060504" pitchFamily="66" charset="-79"/>
                <a:cs typeface="Apple Chancery" panose="03020702040506060504" pitchFamily="66" charset="-79"/>
              </a:rPr>
              <a:t>We’ve said</a:t>
            </a:r>
            <a:r>
              <a:rPr lang="en-US" sz="2000" dirty="0">
                <a:solidFill>
                  <a:srgbClr val="FF0000"/>
                </a:solidFill>
                <a:latin typeface="Apple Chancery" panose="03020702040506060504" pitchFamily="66" charset="-79"/>
                <a:cs typeface="Apple Chancery" panose="03020702040506060504" pitchFamily="66" charset="-79"/>
              </a:rPr>
              <a:t> </a:t>
            </a:r>
            <a:r>
              <a:rPr lang="en-US" sz="2000" dirty="0">
                <a:latin typeface="Times New Roman" panose="02020603050405020304" pitchFamily="18" charset="0"/>
                <a:cs typeface="Times New Roman" panose="02020603050405020304" pitchFamily="18" charset="0"/>
              </a:rPr>
              <a:t>there is a </a:t>
            </a:r>
            <a:r>
              <a:rPr lang="en-US" sz="2000" dirty="0">
                <a:solidFill>
                  <a:srgbClr val="0D38D4"/>
                </a:solidFill>
                <a:latin typeface="Times New Roman" panose="02020603050405020304" pitchFamily="18" charset="0"/>
                <a:cs typeface="Times New Roman" panose="02020603050405020304" pitchFamily="18" charset="0"/>
              </a:rPr>
              <a:t>rotational counterpart to every translational parameter </a:t>
            </a:r>
            <a:r>
              <a:rPr lang="en-US" sz="2000" dirty="0">
                <a:latin typeface="Times New Roman" panose="02020603050405020304" pitchFamily="18" charset="0"/>
                <a:cs typeface="Times New Roman" panose="02020603050405020304" pitchFamily="18" charset="0"/>
              </a:rPr>
              <a:t>you’ve used to date.  You need to learn what those counterparts are.  You need to </a:t>
            </a:r>
            <a:r>
              <a:rPr lang="en-US" sz="2000" dirty="0">
                <a:solidFill>
                  <a:srgbClr val="0D38D4"/>
                </a:solidFill>
                <a:latin typeface="Times New Roman" panose="02020603050405020304" pitchFamily="18" charset="0"/>
                <a:cs typeface="Times New Roman" panose="02020603050405020304" pitchFamily="18" charset="0"/>
              </a:rPr>
              <a:t>know</a:t>
            </a:r>
            <a:r>
              <a:rPr lang="en-US" sz="2000" dirty="0">
                <a:latin typeface="Times New Roman" panose="02020603050405020304" pitchFamily="18" charset="0"/>
                <a:cs typeface="Times New Roman" panose="02020603050405020304" pitchFamily="18" charset="0"/>
              </a:rPr>
              <a:t> what </a:t>
            </a:r>
            <a:r>
              <a:rPr lang="en-US" sz="2000" dirty="0">
                <a:solidFill>
                  <a:srgbClr val="0D38D4"/>
                </a:solidFill>
                <a:latin typeface="Times New Roman" panose="02020603050405020304" pitchFamily="18" charset="0"/>
                <a:cs typeface="Times New Roman" panose="02020603050405020304" pitchFamily="18" charset="0"/>
              </a:rPr>
              <a:t>the symbols </a:t>
            </a:r>
            <a:r>
              <a:rPr lang="en-US" sz="2000" dirty="0">
                <a:latin typeface="Times New Roman" panose="02020603050405020304" pitchFamily="18" charset="0"/>
                <a:cs typeface="Times New Roman" panose="02020603050405020304" pitchFamily="18" charset="0"/>
              </a:rPr>
              <a:t>are </a:t>
            </a:r>
            <a:r>
              <a:rPr lang="en-US" sz="2000" dirty="0">
                <a:solidFill>
                  <a:srgbClr val="31BB05"/>
                </a:solidFill>
                <a:latin typeface="Times New Roman" panose="02020603050405020304" pitchFamily="18" charset="0"/>
                <a:cs typeface="Times New Roman" panose="02020603050405020304" pitchFamily="18" charset="0"/>
              </a:rPr>
              <a:t>and</a:t>
            </a:r>
            <a:r>
              <a:rPr lang="en-US" sz="2000" dirty="0">
                <a:latin typeface="Times New Roman" panose="02020603050405020304" pitchFamily="18" charset="0"/>
                <a:cs typeface="Times New Roman" panose="02020603050405020304" pitchFamily="18" charset="0"/>
              </a:rPr>
              <a:t> </a:t>
            </a:r>
            <a:r>
              <a:rPr lang="en-US" sz="2000" dirty="0">
                <a:solidFill>
                  <a:srgbClr val="0D38D4"/>
                </a:solidFill>
                <a:latin typeface="Times New Roman" panose="02020603050405020304" pitchFamily="18" charset="0"/>
                <a:cs typeface="Times New Roman" panose="02020603050405020304" pitchFamily="18" charset="0"/>
              </a:rPr>
              <a:t>what those symbols are called</a:t>
            </a:r>
            <a:r>
              <a:rPr lang="en-US" sz="2000" dirty="0">
                <a:latin typeface="Times New Roman" panose="02020603050405020304" pitchFamily="18" charset="0"/>
                <a:cs typeface="Times New Roman" panose="02020603050405020304" pitchFamily="18" charset="0"/>
              </a:rPr>
              <a:t>.  That is what the beginning of the PowerPoint is about . . . </a:t>
            </a:r>
            <a:endParaRPr lang="en-US" dirty="0">
              <a:latin typeface="Apple Chancery" panose="03020702040506060504" pitchFamily="66" charset="-79"/>
              <a:cs typeface="Apple Chancery" panose="03020702040506060504" pitchFamily="66" charset="-79"/>
            </a:endParaRPr>
          </a:p>
        </p:txBody>
      </p:sp>
    </p:spTree>
    <p:extLst>
      <p:ext uri="{BB962C8B-B14F-4D97-AF65-F5344CB8AC3E}">
        <p14:creationId xmlns:p14="http://schemas.microsoft.com/office/powerpoint/2010/main" val="2432578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Rotational kinematics practice - 2</a:t>
            </a:r>
          </a:p>
        </p:txBody>
      </p:sp>
      <p:sp>
        <p:nvSpPr>
          <p:cNvPr id="3" name="Content Placeholder 2"/>
          <p:cNvSpPr>
            <a:spLocks noGrp="1"/>
          </p:cNvSpPr>
          <p:nvPr>
            <p:ph idx="1"/>
          </p:nvPr>
        </p:nvSpPr>
        <p:spPr>
          <a:xfrm>
            <a:off x="267629" y="1600200"/>
            <a:ext cx="8619893" cy="4525963"/>
          </a:xfrm>
        </p:spPr>
        <p:txBody>
          <a:bodyPr/>
          <a:lstStyle/>
          <a:p>
            <a:pPr marL="0" indent="0">
              <a:buNone/>
            </a:pPr>
            <a:r>
              <a:rPr lang="en-US" sz="2000" dirty="0"/>
              <a:t>A disk is rotating at -25 rad/sec and angularly accelerates at -9.8 rad/sec/sec. </a:t>
            </a:r>
          </a:p>
          <a:p>
            <a:pPr marL="457200" lvl="1" indent="0">
              <a:buNone/>
            </a:pPr>
            <a:r>
              <a:rPr lang="en-US" dirty="0"/>
              <a:t>(a) How far will the disk rotate in 2 seconds?</a:t>
            </a:r>
          </a:p>
          <a:p>
            <a:pPr marL="457200" lvl="1" indent="0">
              <a:buNone/>
            </a:pPr>
            <a:r>
              <a:rPr lang="en-US" dirty="0"/>
              <a:t>(b) How fast (angularly) will the disk be moving after it rotates for 2 seconds?</a:t>
            </a:r>
          </a:p>
          <a:p>
            <a:pPr marL="457200" lvl="1" indent="0">
              <a:buNone/>
            </a:pPr>
            <a:r>
              <a:rPr lang="mr-IN" dirty="0"/>
              <a:t>(</a:t>
            </a:r>
            <a:r>
              <a:rPr lang="mr-IN" dirty="0" err="1"/>
              <a:t>c</a:t>
            </a:r>
            <a:r>
              <a:rPr lang="mr-IN" dirty="0"/>
              <a:t>)</a:t>
            </a:r>
            <a:r>
              <a:rPr lang="de-DE" dirty="0"/>
              <a:t> </a:t>
            </a:r>
            <a:r>
              <a:rPr lang="de-DE" dirty="0" err="1"/>
              <a:t>How</a:t>
            </a:r>
            <a:r>
              <a:rPr lang="de-DE" dirty="0"/>
              <a:t> </a:t>
            </a:r>
            <a:r>
              <a:rPr lang="de-DE" dirty="0" err="1"/>
              <a:t>far</a:t>
            </a:r>
            <a:r>
              <a:rPr lang="de-DE" dirty="0"/>
              <a:t> will </a:t>
            </a:r>
            <a:r>
              <a:rPr lang="de-DE" dirty="0" err="1"/>
              <a:t>the</a:t>
            </a:r>
            <a:r>
              <a:rPr lang="de-DE" dirty="0"/>
              <a:t> </a:t>
            </a:r>
            <a:r>
              <a:rPr lang="de-DE" dirty="0" err="1"/>
              <a:t>disk</a:t>
            </a:r>
            <a:r>
              <a:rPr lang="de-DE" dirty="0"/>
              <a:t> </a:t>
            </a:r>
            <a:r>
              <a:rPr lang="de-DE" dirty="0" err="1"/>
              <a:t>rotate</a:t>
            </a:r>
            <a:r>
              <a:rPr lang="de-DE" dirty="0"/>
              <a:t> </a:t>
            </a:r>
            <a:r>
              <a:rPr lang="de-DE" dirty="0" err="1"/>
              <a:t>between</a:t>
            </a:r>
            <a:r>
              <a:rPr lang="de-DE" dirty="0"/>
              <a:t> t </a:t>
            </a:r>
            <a:r>
              <a:rPr lang="en-US" dirty="0"/>
              <a:t>= 1 and t = 3 seconds?</a:t>
            </a:r>
          </a:p>
          <a:p>
            <a:pPr marL="457200" lvl="1" indent="0">
              <a:buNone/>
            </a:pPr>
            <a:r>
              <a:rPr lang="en-US" dirty="0"/>
              <a:t>(d) After 2 seconds, the acceleration changes to 3 rad/sec/sec. How long will it take for the disk to come to rest?</a:t>
            </a:r>
          </a:p>
          <a:p>
            <a:pPr marL="457200" lvl="1" indent="0">
              <a:buNone/>
            </a:pPr>
            <a:r>
              <a:rPr lang="en-US" dirty="0"/>
              <a:t>(e) Without actually using the time, determine through how many radians the disk will turn during the time calculated in part (d). </a:t>
            </a:r>
          </a:p>
          <a:p>
            <a:pPr marL="457200" lvl="1" indent="0">
              <a:buNone/>
            </a:pPr>
            <a:r>
              <a:rPr lang="en-US" dirty="0"/>
              <a:t>(f) How many rotations is that?</a:t>
            </a:r>
          </a:p>
        </p:txBody>
      </p:sp>
    </p:spTree>
    <p:extLst>
      <p:ext uri="{BB962C8B-B14F-4D97-AF65-F5344CB8AC3E}">
        <p14:creationId xmlns:p14="http://schemas.microsoft.com/office/powerpoint/2010/main" val="1533220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Rotational kinematics practice - 3</a:t>
            </a:r>
          </a:p>
        </p:txBody>
      </p:sp>
      <p:sp>
        <p:nvSpPr>
          <p:cNvPr id="3" name="Content Placeholder 2"/>
          <p:cNvSpPr>
            <a:spLocks noGrp="1"/>
          </p:cNvSpPr>
          <p:nvPr>
            <p:ph idx="1"/>
          </p:nvPr>
        </p:nvSpPr>
        <p:spPr>
          <a:xfrm>
            <a:off x="189570" y="1417638"/>
            <a:ext cx="8764859" cy="4525963"/>
          </a:xfrm>
        </p:spPr>
        <p:txBody>
          <a:bodyPr>
            <a:normAutofit fontScale="92500" lnSpcReduction="10000"/>
          </a:bodyPr>
          <a:lstStyle/>
          <a:p>
            <a:pPr marL="0" indent="0">
              <a:buNone/>
            </a:pPr>
            <a:r>
              <a:rPr lang="en-US" sz="2200" dirty="0"/>
              <a:t>An auto whose wheel radius is 0.3 m moves at 15 m/sec. The car applies its brakes uniformly, slowing to 4 m/s over a 50-m distance.</a:t>
            </a:r>
            <a:endParaRPr lang="en-US" dirty="0"/>
          </a:p>
          <a:p>
            <a:pPr marL="457200" lvl="1" indent="0">
              <a:buNone/>
            </a:pPr>
            <a:r>
              <a:rPr lang="en-US" dirty="0"/>
              <a:t>(a) What is the wheel’s final angular velocity?</a:t>
            </a:r>
          </a:p>
          <a:p>
            <a:pPr marL="457200" lvl="1" indent="0">
              <a:buNone/>
            </a:pPr>
            <a:r>
              <a:rPr lang="en-US" dirty="0"/>
              <a:t>(b) What is the wheel’s initial angular velocity?</a:t>
            </a:r>
          </a:p>
          <a:p>
            <a:pPr marL="457200" lvl="1" indent="0">
              <a:buNone/>
            </a:pPr>
            <a:r>
              <a:rPr lang="mr-IN" dirty="0"/>
              <a:t>(</a:t>
            </a:r>
            <a:r>
              <a:rPr lang="mr-IN" dirty="0" err="1"/>
              <a:t>c</a:t>
            </a:r>
            <a:r>
              <a:rPr lang="mr-IN" dirty="0"/>
              <a:t>)</a:t>
            </a:r>
            <a:r>
              <a:rPr lang="de-DE" dirty="0"/>
              <a:t> </a:t>
            </a:r>
            <a:r>
              <a:rPr lang="en-US" dirty="0"/>
              <a:t>What is the angular displacement of the wheels as the car slows over this distance?</a:t>
            </a:r>
          </a:p>
          <a:p>
            <a:pPr marL="457200" lvl="1" indent="0">
              <a:buNone/>
            </a:pPr>
            <a:r>
              <a:rPr lang="en-US" dirty="0"/>
              <a:t>(d) What is the wheel’s angular acceleration during the slow-down?</a:t>
            </a:r>
          </a:p>
          <a:p>
            <a:pPr marL="457200" lvl="1" indent="0">
              <a:buNone/>
            </a:pPr>
            <a:r>
              <a:rPr lang="en-US" dirty="0"/>
              <a:t>(e) Using the information from (d), determine the car’s translational acceleration.</a:t>
            </a:r>
          </a:p>
          <a:p>
            <a:pPr marL="457200" lvl="1" indent="0">
              <a:buNone/>
            </a:pPr>
            <a:r>
              <a:rPr lang="en-US" dirty="0"/>
              <a:t>(f) Without using the final angular velocity, determine how long was required for the slow down.</a:t>
            </a:r>
          </a:p>
          <a:p>
            <a:pPr marL="457200" lvl="1" indent="0">
              <a:buNone/>
            </a:pPr>
            <a:r>
              <a:rPr lang="en-US" dirty="0"/>
              <a:t>(g) Knowing the final angular velocity, determine how long was required for the slow down (yes, this should end up the same as f).</a:t>
            </a:r>
          </a:p>
          <a:p>
            <a:pPr marL="457200" lvl="1" indent="0">
              <a:buNone/>
            </a:pPr>
            <a:r>
              <a:rPr lang="en-US" dirty="0"/>
              <a:t>(h) Determine the angular displacement and the linear displacement of the wheels during the first 0.5 seconds of the slow down.</a:t>
            </a:r>
          </a:p>
        </p:txBody>
      </p:sp>
    </p:spTree>
    <p:extLst>
      <p:ext uri="{BB962C8B-B14F-4D97-AF65-F5344CB8AC3E}">
        <p14:creationId xmlns:p14="http://schemas.microsoft.com/office/powerpoint/2010/main" val="2099363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Rotational kinematics practice - </a:t>
            </a:r>
            <a:r>
              <a:rPr lang="en-US" dirty="0">
                <a:solidFill>
                  <a:srgbClr val="C00000"/>
                </a:solidFill>
              </a:rPr>
              <a:t>answers</a:t>
            </a:r>
          </a:p>
        </p:txBody>
      </p:sp>
      <p:sp>
        <p:nvSpPr>
          <p:cNvPr id="3" name="Content Placeholder 2"/>
          <p:cNvSpPr>
            <a:spLocks noGrp="1"/>
          </p:cNvSpPr>
          <p:nvPr>
            <p:ph idx="1"/>
          </p:nvPr>
        </p:nvSpPr>
        <p:spPr/>
        <p:txBody>
          <a:bodyPr/>
          <a:lstStyle/>
          <a:p>
            <a:r>
              <a:rPr lang="en-US" dirty="0"/>
              <a:t> Question 1:</a:t>
            </a:r>
          </a:p>
          <a:p>
            <a:pPr lvl="1"/>
            <a:r>
              <a:rPr lang="en-US" dirty="0"/>
              <a:t>(a) +0.12 rad/sec/sec	      (b) 3.2 sec.              </a:t>
            </a:r>
            <a:r>
              <a:rPr lang="mr-IN" dirty="0"/>
              <a:t>(</a:t>
            </a:r>
            <a:r>
              <a:rPr lang="mr-IN" dirty="0" err="1"/>
              <a:t>c</a:t>
            </a:r>
            <a:r>
              <a:rPr lang="mr-IN" dirty="0"/>
              <a:t>)</a:t>
            </a:r>
            <a:r>
              <a:rPr lang="de-DE" dirty="0"/>
              <a:t> -0.24 </a:t>
            </a:r>
            <a:r>
              <a:rPr lang="de-DE" dirty="0" err="1"/>
              <a:t>rad</a:t>
            </a:r>
            <a:r>
              <a:rPr lang="de-DE" dirty="0"/>
              <a:t>/sec               (d) 1.6 </a:t>
            </a:r>
            <a:r>
              <a:rPr lang="de-DE" dirty="0" err="1"/>
              <a:t>rad</a:t>
            </a:r>
            <a:r>
              <a:rPr lang="de-DE" dirty="0"/>
              <a:t> = 0.25 </a:t>
            </a:r>
            <a:r>
              <a:rPr lang="de-DE" dirty="0" err="1"/>
              <a:t>revolutions</a:t>
            </a:r>
            <a:r>
              <a:rPr lang="de-DE" dirty="0"/>
              <a:t>      </a:t>
            </a:r>
          </a:p>
          <a:p>
            <a:pPr lvl="1"/>
            <a:endParaRPr lang="de-DE" dirty="0"/>
          </a:p>
          <a:p>
            <a:r>
              <a:rPr lang="de-DE" dirty="0"/>
              <a:t>  </a:t>
            </a:r>
            <a:r>
              <a:rPr lang="de-DE" dirty="0" err="1"/>
              <a:t>Question</a:t>
            </a:r>
            <a:r>
              <a:rPr lang="de-DE" dirty="0"/>
              <a:t> 2:</a:t>
            </a:r>
          </a:p>
          <a:p>
            <a:pPr lvl="1"/>
            <a:r>
              <a:rPr lang="de-DE" dirty="0"/>
              <a:t>(a) -69.6 </a:t>
            </a:r>
            <a:r>
              <a:rPr lang="de-DE" dirty="0" err="1"/>
              <a:t>rad</a:t>
            </a:r>
            <a:r>
              <a:rPr lang="de-DE" dirty="0"/>
              <a:t>	         (b) -44.6 </a:t>
            </a:r>
            <a:r>
              <a:rPr lang="de-DE" dirty="0" err="1"/>
              <a:t>rad</a:t>
            </a:r>
            <a:r>
              <a:rPr lang="de-DE" dirty="0"/>
              <a:t>/sec 	    </a:t>
            </a:r>
            <a:r>
              <a:rPr lang="mr-IN" dirty="0"/>
              <a:t>(</a:t>
            </a:r>
            <a:r>
              <a:rPr lang="mr-IN" dirty="0" err="1"/>
              <a:t>c</a:t>
            </a:r>
            <a:r>
              <a:rPr lang="mr-IN" dirty="0"/>
              <a:t>)</a:t>
            </a:r>
            <a:r>
              <a:rPr lang="de-DE" dirty="0"/>
              <a:t> -89.2 </a:t>
            </a:r>
            <a:r>
              <a:rPr lang="de-DE" dirty="0" err="1"/>
              <a:t>rad</a:t>
            </a:r>
            <a:r>
              <a:rPr lang="de-DE" dirty="0"/>
              <a:t>                          (d) 14.9 sec	         (</a:t>
            </a:r>
            <a:r>
              <a:rPr lang="de-DE" dirty="0" err="1"/>
              <a:t>e</a:t>
            </a:r>
            <a:r>
              <a:rPr lang="de-DE" dirty="0"/>
              <a:t>) -332 </a:t>
            </a:r>
            <a:r>
              <a:rPr lang="de-DE" dirty="0" err="1"/>
              <a:t>rad</a:t>
            </a:r>
            <a:r>
              <a:rPr lang="de-DE" dirty="0"/>
              <a:t> 		    (f) 52.8 </a:t>
            </a:r>
            <a:r>
              <a:rPr lang="de-DE" dirty="0" err="1"/>
              <a:t>revolutions</a:t>
            </a:r>
            <a:endParaRPr lang="de-DE" dirty="0"/>
          </a:p>
          <a:p>
            <a:pPr lvl="1"/>
            <a:endParaRPr lang="de-DE" dirty="0"/>
          </a:p>
          <a:p>
            <a:r>
              <a:rPr lang="de-DE" dirty="0"/>
              <a:t>  </a:t>
            </a:r>
            <a:r>
              <a:rPr lang="de-DE" dirty="0" err="1"/>
              <a:t>Question</a:t>
            </a:r>
            <a:r>
              <a:rPr lang="de-DE" dirty="0"/>
              <a:t> 3:</a:t>
            </a:r>
          </a:p>
          <a:p>
            <a:pPr lvl="1"/>
            <a:r>
              <a:rPr lang="de-DE" dirty="0"/>
              <a:t>(a) 13.33 </a:t>
            </a:r>
            <a:r>
              <a:rPr lang="de-DE" dirty="0" err="1"/>
              <a:t>rad</a:t>
            </a:r>
            <a:r>
              <a:rPr lang="de-DE" dirty="0"/>
              <a:t>/s	       (b) 50 </a:t>
            </a:r>
            <a:r>
              <a:rPr lang="de-DE" dirty="0" err="1"/>
              <a:t>rad</a:t>
            </a:r>
            <a:r>
              <a:rPr lang="de-DE" dirty="0"/>
              <a:t>/s	</a:t>
            </a:r>
            <a:r>
              <a:rPr lang="mr-IN" dirty="0"/>
              <a:t>(</a:t>
            </a:r>
            <a:r>
              <a:rPr lang="mr-IN" dirty="0" err="1"/>
              <a:t>c</a:t>
            </a:r>
            <a:r>
              <a:rPr lang="mr-IN" dirty="0"/>
              <a:t>)</a:t>
            </a:r>
            <a:r>
              <a:rPr lang="de-DE" dirty="0"/>
              <a:t> 166.6 </a:t>
            </a:r>
            <a:r>
              <a:rPr lang="de-DE" dirty="0" err="1"/>
              <a:t>rad</a:t>
            </a:r>
            <a:r>
              <a:rPr lang="de-DE" dirty="0"/>
              <a:t>	(d) -6.97 </a:t>
            </a:r>
            <a:r>
              <a:rPr lang="de-DE" dirty="0" err="1"/>
              <a:t>rad</a:t>
            </a:r>
            <a:r>
              <a:rPr lang="de-DE" dirty="0"/>
              <a:t>/s/s        (</a:t>
            </a:r>
            <a:r>
              <a:rPr lang="de-DE" dirty="0" err="1"/>
              <a:t>e</a:t>
            </a:r>
            <a:r>
              <a:rPr lang="de-DE" dirty="0"/>
              <a:t>) -2.09 m/s	       (f) 5.26 sec	(</a:t>
            </a:r>
            <a:r>
              <a:rPr lang="de-DE" dirty="0" err="1"/>
              <a:t>g</a:t>
            </a:r>
            <a:r>
              <a:rPr lang="de-DE" dirty="0"/>
              <a:t>) 5.26 sec	(h) 7.23 m</a:t>
            </a:r>
            <a:endParaRPr lang="en-US" dirty="0"/>
          </a:p>
        </p:txBody>
      </p:sp>
    </p:spTree>
    <p:extLst>
      <p:ext uri="{BB962C8B-B14F-4D97-AF65-F5344CB8AC3E}">
        <p14:creationId xmlns:p14="http://schemas.microsoft.com/office/powerpoint/2010/main" val="2062604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3401"/>
          </a:xfrm>
        </p:spPr>
        <p:txBody>
          <a:bodyPr>
            <a:normAutofit/>
          </a:bodyPr>
          <a:lstStyle/>
          <a:p>
            <a:r>
              <a:rPr lang="en-US" dirty="0"/>
              <a:t>Point of contact on a rolling object</a:t>
            </a:r>
          </a:p>
        </p:txBody>
      </p:sp>
      <p:sp>
        <p:nvSpPr>
          <p:cNvPr id="3" name="Content Placeholder 2"/>
          <p:cNvSpPr>
            <a:spLocks noGrp="1"/>
          </p:cNvSpPr>
          <p:nvPr>
            <p:ph idx="1"/>
          </p:nvPr>
        </p:nvSpPr>
        <p:spPr>
          <a:xfrm>
            <a:off x="234177" y="1298222"/>
            <a:ext cx="8424402" cy="519290"/>
          </a:xfrm>
        </p:spPr>
        <p:txBody>
          <a:bodyPr>
            <a:normAutofit/>
          </a:bodyPr>
          <a:lstStyle/>
          <a:p>
            <a:pPr marL="0" indent="0">
              <a:buNone/>
            </a:pPr>
            <a:r>
              <a:rPr lang="en-US" dirty="0">
                <a:solidFill>
                  <a:srgbClr val="FF0000"/>
                </a:solidFill>
                <a:latin typeface="Apple Chancery" panose="03020702040506060504" pitchFamily="66" charset="-79"/>
                <a:cs typeface="Apple Chancery" panose="03020702040506060504" pitchFamily="66" charset="-79"/>
              </a:rPr>
              <a:t>Consider a point </a:t>
            </a:r>
            <a:r>
              <a:rPr lang="en-US" sz="2000" dirty="0"/>
              <a:t>on the edge of a rolling object, like a wheel:</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r="338"/>
          <a:stretch/>
        </p:blipFill>
        <p:spPr>
          <a:xfrm>
            <a:off x="4436421" y="2018593"/>
            <a:ext cx="3930339" cy="2050344"/>
          </a:xfrm>
          <a:prstGeom prst="rect">
            <a:avLst/>
          </a:prstGeom>
        </p:spPr>
      </p:pic>
      <p:sp>
        <p:nvSpPr>
          <p:cNvPr id="5" name="Content Placeholder 2"/>
          <p:cNvSpPr txBox="1">
            <a:spLocks/>
          </p:cNvSpPr>
          <p:nvPr/>
        </p:nvSpPr>
        <p:spPr>
          <a:xfrm>
            <a:off x="460983" y="1999416"/>
            <a:ext cx="3930339" cy="955402"/>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Wingdings" charset="2"/>
              <a:buChar char="q"/>
              <a:defRPr sz="2000" kern="1200">
                <a:solidFill>
                  <a:schemeClr val="tx1">
                    <a:lumMod val="75000"/>
                    <a:lumOff val="25000"/>
                  </a:schemeClr>
                </a:solidFill>
                <a:latin typeface="Palatino Linotype" charset="0"/>
                <a:ea typeface="Palatino Linotype" charset="0"/>
                <a:cs typeface="Palatino Linotype" charset="0"/>
              </a:defRPr>
            </a:lvl1pPr>
            <a:lvl2pPr marL="384048" indent="-182880" algn="l" defTabSz="914400" rtl="0" eaLnBrk="1" latinLnBrk="0" hangingPunct="1">
              <a:lnSpc>
                <a:spcPct val="90000"/>
              </a:lnSpc>
              <a:spcBef>
                <a:spcPts val="200"/>
              </a:spcBef>
              <a:spcAft>
                <a:spcPts val="400"/>
              </a:spcAft>
              <a:buClr>
                <a:schemeClr val="accent1"/>
              </a:buClr>
              <a:buFont typeface="Wingdings" charset="2"/>
              <a:buChar char="§"/>
              <a:defRPr sz="1800" kern="1200">
                <a:solidFill>
                  <a:schemeClr val="tx1">
                    <a:lumMod val="75000"/>
                    <a:lumOff val="25000"/>
                  </a:schemeClr>
                </a:solidFill>
                <a:latin typeface="Palatino Linotype" charset="0"/>
                <a:ea typeface="Palatino Linotype" charset="0"/>
                <a:cs typeface="Palatino Linotype" charset="0"/>
              </a:defRPr>
            </a:lvl2pPr>
            <a:lvl3pPr marL="56692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3pPr>
            <a:lvl4pPr marL="74980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4pPr>
            <a:lvl5pPr marL="93268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400" dirty="0">
                <a:solidFill>
                  <a:srgbClr val="FF0000"/>
                </a:solidFill>
                <a:latin typeface="Apple Chancery" panose="03020702040506060504" pitchFamily="66" charset="-79"/>
                <a:cs typeface="Apple Chancery" panose="03020702040506060504" pitchFamily="66" charset="-79"/>
              </a:rPr>
              <a:t>When the point </a:t>
            </a:r>
            <a:r>
              <a:rPr lang="en-US" dirty="0">
                <a:solidFill>
                  <a:srgbClr val="0D38D4"/>
                </a:solidFill>
                <a:latin typeface="Times New Roman" panose="02020603050405020304" pitchFamily="18" charset="0"/>
                <a:cs typeface="Times New Roman" panose="02020603050405020304" pitchFamily="18" charset="0"/>
              </a:rPr>
              <a:t>on</a:t>
            </a:r>
            <a:r>
              <a:rPr lang="en-US" dirty="0">
                <a:latin typeface="Times New Roman" panose="02020603050405020304" pitchFamily="18" charset="0"/>
                <a:cs typeface="Times New Roman" panose="02020603050405020304" pitchFamily="18" charset="0"/>
              </a:rPr>
              <a:t> the </a:t>
            </a:r>
            <a:r>
              <a:rPr lang="en-US" dirty="0">
                <a:solidFill>
                  <a:srgbClr val="0D38D4"/>
                </a:solidFill>
                <a:latin typeface="Times New Roman" panose="02020603050405020304" pitchFamily="18" charset="0"/>
                <a:cs typeface="Times New Roman" panose="02020603050405020304" pitchFamily="18" charset="0"/>
              </a:rPr>
              <a:t>edge</a:t>
            </a:r>
            <a:r>
              <a:rPr lang="en-US" dirty="0">
                <a:latin typeface="Times New Roman" panose="02020603050405020304" pitchFamily="18" charset="0"/>
                <a:cs typeface="Times New Roman" panose="02020603050405020304" pitchFamily="18" charset="0"/>
              </a:rPr>
              <a:t> of the wheel </a:t>
            </a:r>
            <a:r>
              <a:rPr lang="en-US" dirty="0">
                <a:solidFill>
                  <a:srgbClr val="0D38D4"/>
                </a:solidFill>
                <a:latin typeface="Times New Roman" panose="02020603050405020304" pitchFamily="18" charset="0"/>
                <a:cs typeface="Times New Roman" panose="02020603050405020304" pitchFamily="18" charset="0"/>
              </a:rPr>
              <a:t>hits the ground</a:t>
            </a:r>
            <a:r>
              <a:rPr lang="en-US" dirty="0">
                <a:latin typeface="Times New Roman" panose="02020603050405020304" pitchFamily="18" charset="0"/>
                <a:cs typeface="Times New Roman" panose="02020603050405020304" pitchFamily="18" charset="0"/>
              </a:rPr>
              <a:t>, </a:t>
            </a:r>
            <a:r>
              <a:rPr lang="en-US" dirty="0">
                <a:solidFill>
                  <a:srgbClr val="00C201"/>
                </a:solidFill>
                <a:latin typeface="Times New Roman" panose="02020603050405020304" pitchFamily="18" charset="0"/>
                <a:cs typeface="Times New Roman" panose="02020603050405020304" pitchFamily="18" charset="0"/>
              </a:rPr>
              <a:t>what’s its instantaneous velocity</a:t>
            </a:r>
            <a:r>
              <a:rPr lang="en-US" dirty="0">
                <a:latin typeface="Times New Roman" panose="02020603050405020304" pitchFamily="18" charset="0"/>
                <a:cs typeface="Times New Roman" panose="02020603050405020304" pitchFamily="18" charset="0"/>
              </a:rPr>
              <a:t>?</a:t>
            </a:r>
          </a:p>
          <a:p>
            <a:endParaRPr lang="en-US" dirty="0"/>
          </a:p>
          <a:p>
            <a:endParaRPr lang="en-US" dirty="0"/>
          </a:p>
          <a:p>
            <a:endParaRPr lang="en-US" dirty="0"/>
          </a:p>
        </p:txBody>
      </p:sp>
      <p:sp>
        <p:nvSpPr>
          <p:cNvPr id="6" name="TextBox 5"/>
          <p:cNvSpPr txBox="1"/>
          <p:nvPr/>
        </p:nvSpPr>
        <p:spPr>
          <a:xfrm>
            <a:off x="535259" y="3065000"/>
            <a:ext cx="3810964" cy="1754326"/>
          </a:xfrm>
          <a:prstGeom prst="rect">
            <a:avLst/>
          </a:prstGeom>
          <a:noFill/>
        </p:spPr>
        <p:txBody>
          <a:bodyPr wrap="square" rtlCol="0">
            <a:spAutoFit/>
          </a:bodyPr>
          <a:lstStyle/>
          <a:p>
            <a:r>
              <a:rPr lang="en-US" dirty="0">
                <a:solidFill>
                  <a:schemeClr val="accent1"/>
                </a:solidFill>
                <a:latin typeface="Palatino Linotype" charset="0"/>
                <a:ea typeface="Palatino Linotype" charset="0"/>
                <a:cs typeface="Palatino Linotype" charset="0"/>
              </a:rPr>
              <a:t>The point turns around in the y-direction, which means its y velocity is 0. It’s not sliding relative to the ground, either, so its x velocity is 0. At this instant, its overall velocity is 0 m/s!</a:t>
            </a:r>
          </a:p>
        </p:txBody>
      </p:sp>
      <p:sp>
        <p:nvSpPr>
          <p:cNvPr id="7" name="TextBox 6"/>
          <p:cNvSpPr txBox="1"/>
          <p:nvPr/>
        </p:nvSpPr>
        <p:spPr>
          <a:xfrm>
            <a:off x="535259" y="4929509"/>
            <a:ext cx="8034363" cy="1477328"/>
          </a:xfrm>
          <a:prstGeom prst="rect">
            <a:avLst/>
          </a:prstGeom>
          <a:noFill/>
        </p:spPr>
        <p:txBody>
          <a:bodyPr wrap="square" rtlCol="0">
            <a:spAutoFit/>
          </a:bodyPr>
          <a:lstStyle/>
          <a:p>
            <a:r>
              <a:rPr lang="en-US" dirty="0">
                <a:solidFill>
                  <a:srgbClr val="0070C0"/>
                </a:solidFill>
                <a:latin typeface="Palatino Linotype" charset="0"/>
                <a:ea typeface="Palatino Linotype" charset="0"/>
                <a:cs typeface="Palatino Linotype" charset="0"/>
              </a:rPr>
              <a:t>We call this “rolling without slipping” </a:t>
            </a:r>
            <a:r>
              <a:rPr lang="mr-IN" dirty="0">
                <a:solidFill>
                  <a:srgbClr val="0070C0"/>
                </a:solidFill>
                <a:latin typeface="Palatino Linotype" charset="0"/>
                <a:ea typeface="Palatino Linotype" charset="0"/>
                <a:cs typeface="Palatino Linotype" charset="0"/>
              </a:rPr>
              <a:t>–</a:t>
            </a:r>
            <a:r>
              <a:rPr lang="en-US" dirty="0">
                <a:solidFill>
                  <a:srgbClr val="0070C0"/>
                </a:solidFill>
                <a:latin typeface="Palatino Linotype" charset="0"/>
                <a:ea typeface="Palatino Linotype" charset="0"/>
                <a:cs typeface="Palatino Linotype" charset="0"/>
              </a:rPr>
              <a:t> a major assumption in many problems. The “without slipping” part means we don’t have to worry about kinetic friction along the surface contact (which would really complicate the math). This </a:t>
            </a:r>
            <a:r>
              <a:rPr lang="en-US" u="sng" dirty="0">
                <a:solidFill>
                  <a:srgbClr val="0070C0"/>
                </a:solidFill>
                <a:latin typeface="Palatino Linotype" charset="0"/>
                <a:ea typeface="Palatino Linotype" charset="0"/>
                <a:cs typeface="Palatino Linotype" charset="0"/>
              </a:rPr>
              <a:t>also</a:t>
            </a:r>
            <a:r>
              <a:rPr lang="en-US" dirty="0">
                <a:solidFill>
                  <a:srgbClr val="0070C0"/>
                </a:solidFill>
                <a:latin typeface="Palatino Linotype" charset="0"/>
                <a:ea typeface="Palatino Linotype" charset="0"/>
                <a:cs typeface="Palatino Linotype" charset="0"/>
              </a:rPr>
              <a:t> means that </a:t>
            </a:r>
            <a:r>
              <a:rPr lang="en-US" i="1" dirty="0">
                <a:solidFill>
                  <a:srgbClr val="0070C0"/>
                </a:solidFill>
                <a:latin typeface="Palatino Linotype" charset="0"/>
                <a:ea typeface="Palatino Linotype" charset="0"/>
                <a:cs typeface="Palatino Linotype" charset="0"/>
              </a:rPr>
              <a:t>static friction</a:t>
            </a:r>
            <a:r>
              <a:rPr lang="en-US" dirty="0">
                <a:solidFill>
                  <a:srgbClr val="0070C0"/>
                </a:solidFill>
                <a:latin typeface="Palatino Linotype" charset="0"/>
                <a:ea typeface="Palatino Linotype" charset="0"/>
                <a:cs typeface="Palatino Linotype" charset="0"/>
              </a:rPr>
              <a:t> must be preventing the sliding </a:t>
            </a:r>
            <a:r>
              <a:rPr lang="mr-IN" dirty="0">
                <a:solidFill>
                  <a:srgbClr val="0070C0"/>
                </a:solidFill>
                <a:latin typeface="Palatino Linotype" charset="0"/>
                <a:ea typeface="Palatino Linotype" charset="0"/>
                <a:cs typeface="Palatino Linotype" charset="0"/>
              </a:rPr>
              <a:t>–</a:t>
            </a:r>
            <a:r>
              <a:rPr lang="en-US" dirty="0">
                <a:solidFill>
                  <a:srgbClr val="0070C0"/>
                </a:solidFill>
                <a:latin typeface="Palatino Linotype" charset="0"/>
                <a:ea typeface="Palatino Linotype" charset="0"/>
                <a:cs typeface="Palatino Linotype" charset="0"/>
              </a:rPr>
              <a:t> this is how objects roll in the first place! </a:t>
            </a:r>
          </a:p>
        </p:txBody>
      </p:sp>
    </p:spTree>
    <p:extLst>
      <p:ext uri="{BB962C8B-B14F-4D97-AF65-F5344CB8AC3E}">
        <p14:creationId xmlns:p14="http://schemas.microsoft.com/office/powerpoint/2010/main" val="289448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288213" y="2179419"/>
            <a:ext cx="1546225" cy="1546225"/>
          </a:xfrm>
          <a:prstGeom prst="ellipse">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Line 31"/>
          <p:cNvSpPr>
            <a:spLocks noChangeShapeType="1"/>
          </p:cNvSpPr>
          <p:nvPr/>
        </p:nvSpPr>
        <p:spPr bwMode="auto">
          <a:xfrm flipH="1">
            <a:off x="8062475" y="2050894"/>
            <a:ext cx="0" cy="1854427"/>
          </a:xfrm>
          <a:prstGeom prst="line">
            <a:avLst/>
          </a:prstGeom>
          <a:noFill/>
          <a:ln w="9525" cmpd="sng">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13" name="Text Box 180"/>
          <p:cNvSpPr txBox="1">
            <a:spLocks/>
          </p:cNvSpPr>
          <p:nvPr/>
        </p:nvSpPr>
        <p:spPr bwMode="auto">
          <a:xfrm>
            <a:off x="263684" y="171872"/>
            <a:ext cx="8626316" cy="1191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dirty="0">
                <a:solidFill>
                  <a:srgbClr val="FF0000"/>
                </a:solidFill>
                <a:latin typeface="Apple Chancery"/>
                <a:cs typeface="Apple Chancery"/>
              </a:rPr>
              <a:t>As an additional </a:t>
            </a:r>
            <a:r>
              <a:rPr lang="en-US" sz="2000" dirty="0">
                <a:latin typeface="Times New Roman"/>
                <a:cs typeface="Times New Roman"/>
              </a:rPr>
              <a:t>bit of craziness, if you know the </a:t>
            </a:r>
            <a:r>
              <a:rPr lang="en-US" sz="2000" i="1" dirty="0">
                <a:solidFill>
                  <a:srgbClr val="0000FF"/>
                </a:solidFill>
                <a:latin typeface="Times New Roman"/>
                <a:cs typeface="Times New Roman"/>
              </a:rPr>
              <a:t>angular velocity </a:t>
            </a:r>
            <a:r>
              <a:rPr lang="en-US" sz="2000" dirty="0">
                <a:solidFill>
                  <a:srgbClr val="0000FF"/>
                </a:solidFill>
                <a:latin typeface="Times New Roman"/>
                <a:cs typeface="Times New Roman"/>
              </a:rPr>
              <a:t>about one point on a rotating object</a:t>
            </a:r>
            <a:r>
              <a:rPr lang="en-US" sz="2000" dirty="0">
                <a:latin typeface="Times New Roman"/>
                <a:cs typeface="Times New Roman"/>
              </a:rPr>
              <a:t>, that will be the the </a:t>
            </a:r>
            <a:r>
              <a:rPr lang="en-US" sz="2000" dirty="0">
                <a:solidFill>
                  <a:srgbClr val="0000FF"/>
                </a:solidFill>
                <a:latin typeface="Times New Roman"/>
                <a:cs typeface="Times New Roman"/>
              </a:rPr>
              <a:t>angular velocity </a:t>
            </a:r>
            <a:r>
              <a:rPr lang="en-US" sz="2000" i="1" dirty="0">
                <a:solidFill>
                  <a:srgbClr val="FF0000"/>
                </a:solidFill>
                <a:latin typeface="Times New Roman"/>
                <a:cs typeface="Times New Roman"/>
              </a:rPr>
              <a:t>about ALL points</a:t>
            </a:r>
            <a:r>
              <a:rPr lang="en-US" sz="2000" dirty="0">
                <a:solidFill>
                  <a:srgbClr val="FF0000"/>
                </a:solidFill>
                <a:latin typeface="Times New Roman"/>
                <a:cs typeface="Times New Roman"/>
              </a:rPr>
              <a:t> </a:t>
            </a:r>
            <a:r>
              <a:rPr lang="en-US" sz="2000" dirty="0">
                <a:latin typeface="Times New Roman"/>
                <a:cs typeface="Times New Roman"/>
              </a:rPr>
              <a:t>on the object.  How so?</a:t>
            </a:r>
          </a:p>
        </p:txBody>
      </p:sp>
      <p:sp>
        <p:nvSpPr>
          <p:cNvPr id="17409" name="Rectangle 161"/>
          <p:cNvSpPr>
            <a:spLocks/>
          </p:cNvSpPr>
          <p:nvPr/>
        </p:nvSpPr>
        <p:spPr bwMode="auto">
          <a:xfrm>
            <a:off x="3123248" y="4293395"/>
            <a:ext cx="177864" cy="39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p>
            <a:endParaRPr lang="en-US" sz="2000">
              <a:latin typeface="Times New Roman"/>
              <a:cs typeface="Times New Roman"/>
            </a:endParaRPr>
          </a:p>
        </p:txBody>
      </p:sp>
      <p:sp>
        <p:nvSpPr>
          <p:cNvPr id="17415" name="Rectangle 182"/>
          <p:cNvSpPr>
            <a:spLocks/>
          </p:cNvSpPr>
          <p:nvPr/>
        </p:nvSpPr>
        <p:spPr bwMode="auto">
          <a:xfrm>
            <a:off x="0" y="0"/>
            <a:ext cx="9144000" cy="6858000"/>
          </a:xfrm>
          <a:prstGeom prst="rect">
            <a:avLst/>
          </a:prstGeom>
          <a:noFill/>
          <a:ln w="254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lIns="82296" tIns="41148" rIns="82296" bIns="41148" anchor="ctr"/>
          <a:lstStyle/>
          <a:p>
            <a:endParaRPr lang="en-US"/>
          </a:p>
        </p:txBody>
      </p:sp>
      <p:sp>
        <p:nvSpPr>
          <p:cNvPr id="14" name="Text Box 19"/>
          <p:cNvSpPr txBox="1">
            <a:spLocks/>
          </p:cNvSpPr>
          <p:nvPr/>
        </p:nvSpPr>
        <p:spPr bwMode="auto">
          <a:xfrm>
            <a:off x="8568708" y="6477000"/>
            <a:ext cx="42827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dirty="0">
                <a:solidFill>
                  <a:srgbClr val="000000"/>
                </a:solidFill>
                <a:latin typeface="Times New Roman"/>
                <a:cs typeface="Times New Roman"/>
                <a:sym typeface="Gill Sans" charset="0"/>
              </a:rPr>
              <a:t>18.)</a:t>
            </a:r>
          </a:p>
        </p:txBody>
      </p:sp>
      <p:grpSp>
        <p:nvGrpSpPr>
          <p:cNvPr id="48" name="Group 47"/>
          <p:cNvGrpSpPr/>
          <p:nvPr/>
        </p:nvGrpSpPr>
        <p:grpSpPr>
          <a:xfrm rot="7299133">
            <a:off x="7821086" y="2699555"/>
            <a:ext cx="480194" cy="545431"/>
            <a:chOff x="6968697" y="2505075"/>
            <a:chExt cx="480194" cy="545431"/>
          </a:xfrm>
        </p:grpSpPr>
        <p:sp>
          <p:nvSpPr>
            <p:cNvPr id="49" name="Arc 48"/>
            <p:cNvSpPr/>
            <p:nvPr/>
          </p:nvSpPr>
          <p:spPr>
            <a:xfrm>
              <a:off x="6968697" y="2570312"/>
              <a:ext cx="480194" cy="480194"/>
            </a:xfrm>
            <a:prstGeom prst="arc">
              <a:avLst>
                <a:gd name="adj1" fmla="val 13601336"/>
                <a:gd name="adj2" fmla="val 1311857"/>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0" name="Straight Connector 49"/>
            <p:cNvCxnSpPr>
              <a:stCxn id="49" idx="0"/>
            </p:cNvCxnSpPr>
            <p:nvPr/>
          </p:nvCxnSpPr>
          <p:spPr>
            <a:xfrm flipV="1">
              <a:off x="7044097" y="2505075"/>
              <a:ext cx="112353" cy="13063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7044097" y="2635627"/>
              <a:ext cx="164697"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84" name="Object 3"/>
          <p:cNvGraphicFramePr>
            <a:graphicFrameLocks noChangeAspect="1"/>
          </p:cNvGraphicFramePr>
          <p:nvPr/>
        </p:nvGraphicFramePr>
        <p:xfrm>
          <a:off x="8202877" y="3094945"/>
          <a:ext cx="247650" cy="225425"/>
        </p:xfrm>
        <a:graphic>
          <a:graphicData uri="http://schemas.openxmlformats.org/presentationml/2006/ole">
            <mc:AlternateContent xmlns:mc="http://schemas.openxmlformats.org/markup-compatibility/2006">
              <mc:Choice xmlns:v="urn:schemas-microsoft-com:vml" Requires="v">
                <p:oleObj spid="_x0000_s18553" name="Equation" r:id="rId4" imgW="152400" imgH="139700" progId="Equation.DSMT4">
                  <p:embed/>
                </p:oleObj>
              </mc:Choice>
              <mc:Fallback>
                <p:oleObj name="Equation" r:id="rId4" imgW="152400" imgH="139700" progId="Equation.DSMT4">
                  <p:embed/>
                  <p:pic>
                    <p:nvPicPr>
                      <p:cNvPr id="84" name="Object 3"/>
                      <p:cNvPicPr>
                        <a:picLocks noChangeAspect="1" noChangeArrowheads="1"/>
                      </p:cNvPicPr>
                      <p:nvPr/>
                    </p:nvPicPr>
                    <p:blipFill>
                      <a:blip r:embed="rId5"/>
                      <a:srcRect/>
                      <a:stretch>
                        <a:fillRect/>
                      </a:stretch>
                    </p:blipFill>
                    <p:spPr bwMode="auto">
                      <a:xfrm>
                        <a:off x="8202877" y="3094945"/>
                        <a:ext cx="247650" cy="225425"/>
                      </a:xfrm>
                      <a:prstGeom prst="rect">
                        <a:avLst/>
                      </a:prstGeom>
                      <a:noFill/>
                      <a:ln>
                        <a:noFill/>
                      </a:ln>
                      <a:effectLst/>
                    </p:spPr>
                  </p:pic>
                </p:oleObj>
              </mc:Fallback>
            </mc:AlternateContent>
          </a:graphicData>
        </a:graphic>
      </p:graphicFrame>
      <p:sp>
        <p:nvSpPr>
          <p:cNvPr id="42" name="Text Box 180"/>
          <p:cNvSpPr txBox="1">
            <a:spLocks/>
          </p:cNvSpPr>
          <p:nvPr/>
        </p:nvSpPr>
        <p:spPr bwMode="auto">
          <a:xfrm>
            <a:off x="263683" y="1520526"/>
            <a:ext cx="6344981" cy="698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Consider a rotating platform </a:t>
            </a:r>
            <a:r>
              <a:rPr lang="en-US" sz="2000" dirty="0">
                <a:latin typeface="Times New Roman"/>
                <a:cs typeface="Times New Roman"/>
              </a:rPr>
              <a:t>with a </a:t>
            </a:r>
            <a:r>
              <a:rPr lang="en-US" sz="2000" dirty="0">
                <a:solidFill>
                  <a:srgbClr val="0000FF"/>
                </a:solidFill>
                <a:latin typeface="Times New Roman"/>
                <a:cs typeface="Times New Roman"/>
              </a:rPr>
              <a:t>chair</a:t>
            </a:r>
            <a:r>
              <a:rPr lang="en-US" sz="2000" dirty="0">
                <a:latin typeface="Times New Roman"/>
                <a:cs typeface="Times New Roman"/>
              </a:rPr>
              <a:t> </a:t>
            </a:r>
            <a:r>
              <a:rPr lang="en-US" sz="2000" dirty="0">
                <a:solidFill>
                  <a:srgbClr val="0000FF"/>
                </a:solidFill>
                <a:latin typeface="Times New Roman"/>
                <a:cs typeface="Times New Roman"/>
              </a:rPr>
              <a:t>at</a:t>
            </a:r>
            <a:r>
              <a:rPr lang="en-US" sz="2000" dirty="0">
                <a:latin typeface="Times New Roman"/>
                <a:cs typeface="Times New Roman"/>
              </a:rPr>
              <a:t> its </a:t>
            </a:r>
            <a:r>
              <a:rPr lang="en-US" sz="2000" dirty="0">
                <a:solidFill>
                  <a:srgbClr val="0000FF"/>
                </a:solidFill>
                <a:latin typeface="Times New Roman"/>
                <a:cs typeface="Times New Roman"/>
              </a:rPr>
              <a:t>center</a:t>
            </a:r>
            <a:r>
              <a:rPr lang="en-US" sz="2000" dirty="0">
                <a:latin typeface="Times New Roman"/>
                <a:cs typeface="Times New Roman"/>
              </a:rPr>
              <a:t> that is </a:t>
            </a:r>
            <a:r>
              <a:rPr lang="en-US" sz="2000" dirty="0">
                <a:solidFill>
                  <a:srgbClr val="0000FF"/>
                </a:solidFill>
                <a:latin typeface="Times New Roman"/>
                <a:cs typeface="Times New Roman"/>
              </a:rPr>
              <a:t>rigged to ALWAYS face toward the wall:</a:t>
            </a:r>
          </a:p>
        </p:txBody>
      </p:sp>
      <p:sp>
        <p:nvSpPr>
          <p:cNvPr id="45" name="Rectangle 44"/>
          <p:cNvSpPr/>
          <p:nvPr/>
        </p:nvSpPr>
        <p:spPr>
          <a:xfrm>
            <a:off x="8022591" y="2918980"/>
            <a:ext cx="79768" cy="79768"/>
          </a:xfrm>
          <a:prstGeom prst="rect">
            <a:avLst/>
          </a:prstGeom>
          <a:solidFill>
            <a:srgbClr val="FF0000"/>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 Box 180"/>
          <p:cNvSpPr txBox="1">
            <a:spLocks/>
          </p:cNvSpPr>
          <p:nvPr/>
        </p:nvSpPr>
        <p:spPr bwMode="auto">
          <a:xfrm>
            <a:off x="517684" y="2549243"/>
            <a:ext cx="6276816" cy="698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You sit </a:t>
            </a:r>
            <a:r>
              <a:rPr lang="en-US" sz="2000" dirty="0">
                <a:latin typeface="Times New Roman"/>
                <a:cs typeface="Times New Roman"/>
              </a:rPr>
              <a:t>in the seat.  It takes </a:t>
            </a:r>
            <a:r>
              <a:rPr lang="en-US" sz="2000" dirty="0">
                <a:solidFill>
                  <a:srgbClr val="FF0000"/>
                </a:solidFill>
                <a:latin typeface="Times New Roman"/>
                <a:cs typeface="Times New Roman"/>
              </a:rPr>
              <a:t>10 seconds </a:t>
            </a:r>
            <a:r>
              <a:rPr lang="en-US" sz="2000" dirty="0">
                <a:latin typeface="Times New Roman"/>
                <a:cs typeface="Times New Roman"/>
              </a:rPr>
              <a:t>for the </a:t>
            </a:r>
            <a:r>
              <a:rPr lang="en-US" sz="2000" dirty="0">
                <a:solidFill>
                  <a:srgbClr val="0000FF"/>
                </a:solidFill>
                <a:latin typeface="Times New Roman"/>
                <a:cs typeface="Times New Roman"/>
              </a:rPr>
              <a:t>platform to rotate through one complete rotation underneath you</a:t>
            </a:r>
            <a:r>
              <a:rPr lang="en-US" sz="2000" dirty="0">
                <a:latin typeface="Times New Roman"/>
                <a:cs typeface="Times New Roman"/>
              </a:rPr>
              <a:t>.</a:t>
            </a:r>
          </a:p>
        </p:txBody>
      </p:sp>
      <p:sp>
        <p:nvSpPr>
          <p:cNvPr id="52" name="Text Box 180"/>
          <p:cNvSpPr txBox="1">
            <a:spLocks/>
          </p:cNvSpPr>
          <p:nvPr/>
        </p:nvSpPr>
        <p:spPr bwMode="auto">
          <a:xfrm>
            <a:off x="860583" y="3214984"/>
            <a:ext cx="6427629" cy="698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a.) What does </a:t>
            </a:r>
            <a:r>
              <a:rPr lang="en-US" sz="2000" dirty="0">
                <a:latin typeface="Times New Roman"/>
                <a:cs typeface="Times New Roman"/>
              </a:rPr>
              <a:t>the </a:t>
            </a:r>
            <a:r>
              <a:rPr lang="en-US" sz="2000" dirty="0">
                <a:solidFill>
                  <a:srgbClr val="0000FF"/>
                </a:solidFill>
                <a:latin typeface="Times New Roman"/>
                <a:cs typeface="Times New Roman"/>
              </a:rPr>
              <a:t>motion look like </a:t>
            </a:r>
            <a:r>
              <a:rPr lang="en-US" sz="2000" dirty="0">
                <a:latin typeface="Times New Roman"/>
                <a:cs typeface="Times New Roman"/>
              </a:rPr>
              <a:t>from your perspective, </a:t>
            </a:r>
            <a:r>
              <a:rPr lang="en-US" sz="2000" dirty="0">
                <a:solidFill>
                  <a:srgbClr val="0000FF"/>
                </a:solidFill>
                <a:latin typeface="Times New Roman"/>
                <a:cs typeface="Times New Roman"/>
              </a:rPr>
              <a:t>assuming</a:t>
            </a:r>
            <a:r>
              <a:rPr lang="en-US" sz="2000" dirty="0">
                <a:latin typeface="Times New Roman"/>
                <a:cs typeface="Times New Roman"/>
              </a:rPr>
              <a:t> a </a:t>
            </a:r>
            <a:r>
              <a:rPr lang="en-US" sz="2000" dirty="0">
                <a:solidFill>
                  <a:srgbClr val="0000FF"/>
                </a:solidFill>
                <a:latin typeface="Times New Roman"/>
                <a:cs typeface="Times New Roman"/>
              </a:rPr>
              <a:t>constant</a:t>
            </a:r>
            <a:r>
              <a:rPr lang="en-US" sz="2000" dirty="0">
                <a:latin typeface="Times New Roman"/>
                <a:cs typeface="Times New Roman"/>
              </a:rPr>
              <a:t> </a:t>
            </a:r>
            <a:r>
              <a:rPr lang="en-US" sz="2000" i="1" dirty="0">
                <a:solidFill>
                  <a:srgbClr val="0000FF"/>
                </a:solidFill>
                <a:latin typeface="Times New Roman"/>
                <a:cs typeface="Times New Roman"/>
              </a:rPr>
              <a:t>angular velocity</a:t>
            </a:r>
            <a:r>
              <a:rPr lang="en-US" sz="2000" dirty="0">
                <a:latin typeface="Times New Roman"/>
                <a:cs typeface="Times New Roman"/>
              </a:rPr>
              <a:t>?</a:t>
            </a:r>
          </a:p>
        </p:txBody>
      </p:sp>
      <p:sp>
        <p:nvSpPr>
          <p:cNvPr id="53" name="Text Box 180"/>
          <p:cNvSpPr txBox="1">
            <a:spLocks/>
          </p:cNvSpPr>
          <p:nvPr/>
        </p:nvSpPr>
        <p:spPr bwMode="auto">
          <a:xfrm>
            <a:off x="1200980" y="3859936"/>
            <a:ext cx="2951920" cy="360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1800" dirty="0">
                <a:latin typeface="Times New Roman"/>
                <a:cs typeface="Times New Roman"/>
              </a:rPr>
              <a:t>(It will move around you.)</a:t>
            </a:r>
          </a:p>
        </p:txBody>
      </p:sp>
      <p:sp>
        <p:nvSpPr>
          <p:cNvPr id="54" name="Text Box 180"/>
          <p:cNvSpPr txBox="1">
            <a:spLocks/>
          </p:cNvSpPr>
          <p:nvPr/>
        </p:nvSpPr>
        <p:spPr bwMode="auto">
          <a:xfrm>
            <a:off x="860584" y="4220474"/>
            <a:ext cx="8029416" cy="698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b.) Relative to the axis </a:t>
            </a:r>
            <a:r>
              <a:rPr lang="en-US" sz="2000" dirty="0">
                <a:latin typeface="Times New Roman"/>
                <a:cs typeface="Times New Roman"/>
              </a:rPr>
              <a:t>you are sitting on, what will be the </a:t>
            </a:r>
            <a:r>
              <a:rPr lang="en-US" sz="2000" dirty="0">
                <a:solidFill>
                  <a:srgbClr val="0000FF"/>
                </a:solidFill>
                <a:latin typeface="Times New Roman"/>
                <a:cs typeface="Times New Roman"/>
              </a:rPr>
              <a:t>platform’s</a:t>
            </a:r>
            <a:r>
              <a:rPr lang="en-US" sz="2000" dirty="0">
                <a:latin typeface="Times New Roman"/>
                <a:cs typeface="Times New Roman"/>
              </a:rPr>
              <a:t> </a:t>
            </a:r>
            <a:r>
              <a:rPr lang="en-US" sz="2000" i="1" dirty="0">
                <a:solidFill>
                  <a:srgbClr val="FF0000"/>
                </a:solidFill>
                <a:latin typeface="Times New Roman"/>
                <a:cs typeface="Times New Roman"/>
              </a:rPr>
              <a:t>angular velocity</a:t>
            </a:r>
            <a:r>
              <a:rPr lang="en-US" sz="2000" dirty="0">
                <a:latin typeface="Times New Roman"/>
                <a:cs typeface="Times New Roman"/>
              </a:rPr>
              <a:t>?</a:t>
            </a:r>
          </a:p>
        </p:txBody>
      </p:sp>
      <p:graphicFrame>
        <p:nvGraphicFramePr>
          <p:cNvPr id="55" name="Object 3"/>
          <p:cNvGraphicFramePr>
            <a:graphicFrameLocks noChangeAspect="1"/>
          </p:cNvGraphicFramePr>
          <p:nvPr/>
        </p:nvGraphicFramePr>
        <p:xfrm>
          <a:off x="3495675" y="4919127"/>
          <a:ext cx="1609725" cy="944562"/>
        </p:xfrm>
        <a:graphic>
          <a:graphicData uri="http://schemas.openxmlformats.org/presentationml/2006/ole">
            <mc:AlternateContent xmlns:mc="http://schemas.openxmlformats.org/markup-compatibility/2006">
              <mc:Choice xmlns:v="urn:schemas-microsoft-com:vml" Requires="v">
                <p:oleObj spid="_x0000_s18554" name="Equation" r:id="rId6" imgW="990600" imgH="584200" progId="Equation.DSMT4">
                  <p:embed/>
                </p:oleObj>
              </mc:Choice>
              <mc:Fallback>
                <p:oleObj name="Equation" r:id="rId6" imgW="990600" imgH="584200" progId="Equation.DSMT4">
                  <p:embed/>
                  <p:pic>
                    <p:nvPicPr>
                      <p:cNvPr id="55" name="Object 3"/>
                      <p:cNvPicPr>
                        <a:picLocks noChangeAspect="1" noChangeArrowheads="1"/>
                      </p:cNvPicPr>
                      <p:nvPr/>
                    </p:nvPicPr>
                    <p:blipFill>
                      <a:blip r:embed="rId7"/>
                      <a:srcRect/>
                      <a:stretch>
                        <a:fillRect/>
                      </a:stretch>
                    </p:blipFill>
                    <p:spPr bwMode="auto">
                      <a:xfrm>
                        <a:off x="3495675" y="4919127"/>
                        <a:ext cx="1609725" cy="944562"/>
                      </a:xfrm>
                      <a:prstGeom prst="rect">
                        <a:avLst/>
                      </a:prstGeom>
                      <a:noFill/>
                      <a:ln>
                        <a:noFill/>
                      </a:ln>
                      <a:effectLst/>
                    </p:spPr>
                  </p:pic>
                </p:oleObj>
              </mc:Fallback>
            </mc:AlternateContent>
          </a:graphicData>
        </a:graphic>
      </p:graphicFrame>
      <p:sp>
        <p:nvSpPr>
          <p:cNvPr id="23" name="Line 27"/>
          <p:cNvSpPr>
            <a:spLocks noChangeShapeType="1"/>
          </p:cNvSpPr>
          <p:nvPr/>
        </p:nvSpPr>
        <p:spPr bwMode="auto">
          <a:xfrm>
            <a:off x="7133893" y="1661438"/>
            <a:ext cx="0" cy="275926"/>
          </a:xfrm>
          <a:prstGeom prst="line">
            <a:avLst/>
          </a:prstGeom>
          <a:noFill/>
          <a:ln w="38100">
            <a:solidFill>
              <a:srgbClr val="0000FF"/>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sp>
        <p:nvSpPr>
          <p:cNvPr id="24" name="Line 27"/>
          <p:cNvSpPr>
            <a:spLocks noChangeShapeType="1"/>
          </p:cNvSpPr>
          <p:nvPr/>
        </p:nvSpPr>
        <p:spPr bwMode="auto">
          <a:xfrm>
            <a:off x="7591981" y="1661438"/>
            <a:ext cx="0" cy="275926"/>
          </a:xfrm>
          <a:prstGeom prst="line">
            <a:avLst/>
          </a:prstGeom>
          <a:noFill/>
          <a:ln w="38100">
            <a:solidFill>
              <a:srgbClr val="0000FF"/>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sp>
        <p:nvSpPr>
          <p:cNvPr id="25" name="Line 27"/>
          <p:cNvSpPr>
            <a:spLocks noChangeShapeType="1"/>
          </p:cNvSpPr>
          <p:nvPr/>
        </p:nvSpPr>
        <p:spPr bwMode="auto">
          <a:xfrm>
            <a:off x="8050069" y="1661438"/>
            <a:ext cx="0" cy="275926"/>
          </a:xfrm>
          <a:prstGeom prst="line">
            <a:avLst/>
          </a:prstGeom>
          <a:noFill/>
          <a:ln w="38100">
            <a:solidFill>
              <a:srgbClr val="0000FF"/>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sp>
        <p:nvSpPr>
          <p:cNvPr id="26" name="Line 27"/>
          <p:cNvSpPr>
            <a:spLocks noChangeShapeType="1"/>
          </p:cNvSpPr>
          <p:nvPr/>
        </p:nvSpPr>
        <p:spPr bwMode="auto">
          <a:xfrm>
            <a:off x="8508157" y="1661438"/>
            <a:ext cx="0" cy="275926"/>
          </a:xfrm>
          <a:prstGeom prst="line">
            <a:avLst/>
          </a:prstGeom>
          <a:noFill/>
          <a:ln w="38100">
            <a:solidFill>
              <a:srgbClr val="0000FF"/>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sp>
        <p:nvSpPr>
          <p:cNvPr id="27" name="Line 27"/>
          <p:cNvSpPr>
            <a:spLocks noChangeShapeType="1"/>
          </p:cNvSpPr>
          <p:nvPr/>
        </p:nvSpPr>
        <p:spPr bwMode="auto">
          <a:xfrm>
            <a:off x="8966245" y="1661438"/>
            <a:ext cx="0" cy="275926"/>
          </a:xfrm>
          <a:prstGeom prst="line">
            <a:avLst/>
          </a:prstGeom>
          <a:noFill/>
          <a:ln w="38100">
            <a:solidFill>
              <a:srgbClr val="0000FF"/>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graphicFrame>
        <p:nvGraphicFramePr>
          <p:cNvPr id="29" name="Object 3"/>
          <p:cNvGraphicFramePr>
            <a:graphicFrameLocks noChangeAspect="1"/>
          </p:cNvGraphicFramePr>
          <p:nvPr/>
        </p:nvGraphicFramePr>
        <p:xfrm>
          <a:off x="7597677" y="1314075"/>
          <a:ext cx="866775" cy="266700"/>
        </p:xfrm>
        <a:graphic>
          <a:graphicData uri="http://schemas.openxmlformats.org/presentationml/2006/ole">
            <mc:AlternateContent xmlns:mc="http://schemas.openxmlformats.org/markup-compatibility/2006">
              <mc:Choice xmlns:v="urn:schemas-microsoft-com:vml" Requires="v">
                <p:oleObj spid="_x0000_s18555" name="Equation" r:id="rId8" imgW="533400" imgH="165100" progId="Equation.DSMT4">
                  <p:embed/>
                </p:oleObj>
              </mc:Choice>
              <mc:Fallback>
                <p:oleObj name="Equation" r:id="rId8" imgW="533400" imgH="165100" progId="Equation.DSMT4">
                  <p:embed/>
                  <p:pic>
                    <p:nvPicPr>
                      <p:cNvPr id="29" name="Object 3"/>
                      <p:cNvPicPr>
                        <a:picLocks noChangeAspect="1" noChangeArrowheads="1"/>
                      </p:cNvPicPr>
                      <p:nvPr/>
                    </p:nvPicPr>
                    <p:blipFill>
                      <a:blip r:embed="rId9"/>
                      <a:srcRect/>
                      <a:stretch>
                        <a:fillRect/>
                      </a:stretch>
                    </p:blipFill>
                    <p:spPr bwMode="auto">
                      <a:xfrm>
                        <a:off x="7597677" y="1314075"/>
                        <a:ext cx="866775" cy="266700"/>
                      </a:xfrm>
                      <a:prstGeom prst="rect">
                        <a:avLst/>
                      </a:prstGeom>
                      <a:noFill/>
                      <a:ln>
                        <a:noFill/>
                      </a:ln>
                      <a:effectLst/>
                    </p:spPr>
                  </p:pic>
                </p:oleObj>
              </mc:Fallback>
            </mc:AlternateContent>
          </a:graphicData>
        </a:graphic>
      </p:graphicFrame>
      <p:graphicFrame>
        <p:nvGraphicFramePr>
          <p:cNvPr id="30" name="Object 3"/>
          <p:cNvGraphicFramePr>
            <a:graphicFrameLocks noChangeAspect="1"/>
          </p:cNvGraphicFramePr>
          <p:nvPr/>
        </p:nvGraphicFramePr>
        <p:xfrm>
          <a:off x="7400827" y="2772987"/>
          <a:ext cx="577850" cy="266700"/>
        </p:xfrm>
        <a:graphic>
          <a:graphicData uri="http://schemas.openxmlformats.org/presentationml/2006/ole">
            <mc:AlternateContent xmlns:mc="http://schemas.openxmlformats.org/markup-compatibility/2006">
              <mc:Choice xmlns:v="urn:schemas-microsoft-com:vml" Requires="v">
                <p:oleObj spid="_x0000_s18556" name="Equation" r:id="rId10" imgW="355600" imgH="165100" progId="Equation.DSMT4">
                  <p:embed/>
                </p:oleObj>
              </mc:Choice>
              <mc:Fallback>
                <p:oleObj name="Equation" r:id="rId10" imgW="355600" imgH="165100" progId="Equation.DSMT4">
                  <p:embed/>
                  <p:pic>
                    <p:nvPicPr>
                      <p:cNvPr id="30" name="Object 3"/>
                      <p:cNvPicPr>
                        <a:picLocks noChangeAspect="1" noChangeArrowheads="1"/>
                      </p:cNvPicPr>
                      <p:nvPr/>
                    </p:nvPicPr>
                    <p:blipFill>
                      <a:blip r:embed="rId11"/>
                      <a:srcRect/>
                      <a:stretch>
                        <a:fillRect/>
                      </a:stretch>
                    </p:blipFill>
                    <p:spPr bwMode="auto">
                      <a:xfrm>
                        <a:off x="7400827" y="2772987"/>
                        <a:ext cx="577850" cy="2667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4154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dissolve">
                                      <p:cBhvr>
                                        <p:cTn id="10" dur="500"/>
                                        <p:tgtEl>
                                          <p:spTgt spid="66"/>
                                        </p:tgtEl>
                                      </p:cBhvr>
                                    </p:animEffect>
                                  </p:childTnLst>
                                </p:cTn>
                              </p:par>
                              <p:par>
                                <p:cTn id="11" presetID="9"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dissolve">
                                      <p:cBhvr>
                                        <p:cTn id="13" dur="500"/>
                                        <p:tgtEl>
                                          <p:spTgt spid="48"/>
                                        </p:tgtEl>
                                      </p:cBhvr>
                                    </p:animEffect>
                                  </p:childTnLst>
                                </p:cTn>
                              </p:par>
                              <p:par>
                                <p:cTn id="14" presetID="9" presetClass="entr" presetSubtype="0" fill="hold" nodeType="with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dissolve">
                                      <p:cBhvr>
                                        <p:cTn id="16" dur="500"/>
                                        <p:tgtEl>
                                          <p:spTgt spid="8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dissolve">
                                      <p:cBhvr>
                                        <p:cTn id="19" dur="500"/>
                                        <p:tgtEl>
                                          <p:spTgt spid="4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dissolve">
                                      <p:cBhvr>
                                        <p:cTn id="25" dur="500"/>
                                        <p:tgtEl>
                                          <p:spTgt spid="2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dissolve">
                                      <p:cBhvr>
                                        <p:cTn id="28" dur="500"/>
                                        <p:tgtEl>
                                          <p:spTgt spid="2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dissolve">
                                      <p:cBhvr>
                                        <p:cTn id="31" dur="500"/>
                                        <p:tgtEl>
                                          <p:spTgt spid="2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dissolve">
                                      <p:cBhvr>
                                        <p:cTn id="34" dur="500"/>
                                        <p:tgtEl>
                                          <p:spTgt spid="27"/>
                                        </p:tgtEl>
                                      </p:cBhvr>
                                    </p:animEffect>
                                  </p:childTnLst>
                                </p:cTn>
                              </p:par>
                              <p:par>
                                <p:cTn id="35" presetID="9"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dissolve">
                                      <p:cBhvr>
                                        <p:cTn id="37" dur="500"/>
                                        <p:tgtEl>
                                          <p:spTgt spid="29"/>
                                        </p:tgtEl>
                                      </p:cBhvr>
                                    </p:animEffect>
                                  </p:childTnLst>
                                </p:cTn>
                              </p:par>
                              <p:par>
                                <p:cTn id="38" presetID="9"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dissolve">
                                      <p:cBhvr>
                                        <p:cTn id="40" dur="500"/>
                                        <p:tgtEl>
                                          <p:spTgt spid="30"/>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dissolve">
                                      <p:cBhvr>
                                        <p:cTn id="43" dur="500"/>
                                        <p:tgtEl>
                                          <p:spTgt spid="4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dissolve">
                                      <p:cBhvr>
                                        <p:cTn id="48" dur="500"/>
                                        <p:tgtEl>
                                          <p:spTgt spid="51"/>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dissolve">
                                      <p:cBhvr>
                                        <p:cTn id="53" dur="500"/>
                                        <p:tgtEl>
                                          <p:spTgt spid="52"/>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dissolve">
                                      <p:cBhvr>
                                        <p:cTn id="58" dur="500"/>
                                        <p:tgtEl>
                                          <p:spTgt spid="53"/>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dissolve">
                                      <p:cBhvr>
                                        <p:cTn id="63" dur="500"/>
                                        <p:tgtEl>
                                          <p:spTgt spid="54"/>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dissolve">
                                      <p:cBhvr>
                                        <p:cTn id="6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6" grpId="0" animBg="1"/>
      <p:bldP spid="42" grpId="0"/>
      <p:bldP spid="45" grpId="0" animBg="1"/>
      <p:bldP spid="51" grpId="0"/>
      <p:bldP spid="52" grpId="0"/>
      <p:bldP spid="53" grpId="0"/>
      <p:bldP spid="54" grpId="0"/>
      <p:bldP spid="23" grpId="0" animBg="1"/>
      <p:bldP spid="24" grpId="0" animBg="1"/>
      <p:bldP spid="25" grpId="0" animBg="1"/>
      <p:bldP spid="26" grpId="0" animBg="1"/>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Oval 97">
            <a:extLst>
              <a:ext uri="{FF2B5EF4-FFF2-40B4-BE49-F238E27FC236}">
                <a16:creationId xmlns:a16="http://schemas.microsoft.com/office/drawing/2014/main" id="{346FFC37-630B-CA4A-8018-C7E48E85C42F}"/>
              </a:ext>
            </a:extLst>
          </p:cNvPr>
          <p:cNvSpPr/>
          <p:nvPr/>
        </p:nvSpPr>
        <p:spPr>
          <a:xfrm rot="16200000">
            <a:off x="6239238" y="2754054"/>
            <a:ext cx="917674" cy="917674"/>
          </a:xfrm>
          <a:prstGeom prst="ellipse">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6" name="Group 75"/>
          <p:cNvGrpSpPr/>
          <p:nvPr/>
        </p:nvGrpSpPr>
        <p:grpSpPr>
          <a:xfrm rot="1899133">
            <a:off x="6596895" y="3056933"/>
            <a:ext cx="284992" cy="323710"/>
            <a:chOff x="6968697" y="2505075"/>
            <a:chExt cx="480194" cy="545431"/>
          </a:xfrm>
        </p:grpSpPr>
        <p:sp>
          <p:nvSpPr>
            <p:cNvPr id="78" name="Arc 77"/>
            <p:cNvSpPr/>
            <p:nvPr/>
          </p:nvSpPr>
          <p:spPr>
            <a:xfrm>
              <a:off x="6968697" y="2570312"/>
              <a:ext cx="480194" cy="480194"/>
            </a:xfrm>
            <a:prstGeom prst="arc">
              <a:avLst>
                <a:gd name="adj1" fmla="val 13601336"/>
                <a:gd name="adj2" fmla="val 1311857"/>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9" name="Straight Connector 78"/>
            <p:cNvCxnSpPr>
              <a:stCxn id="78" idx="0"/>
            </p:cNvCxnSpPr>
            <p:nvPr/>
          </p:nvCxnSpPr>
          <p:spPr>
            <a:xfrm flipV="1">
              <a:off x="7044097" y="2505075"/>
              <a:ext cx="112353" cy="13063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7044097" y="2635627"/>
              <a:ext cx="164697"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03" name="Group 102"/>
          <p:cNvGrpSpPr/>
          <p:nvPr/>
        </p:nvGrpSpPr>
        <p:grpSpPr>
          <a:xfrm rot="7299133">
            <a:off x="6586036" y="3067620"/>
            <a:ext cx="284992" cy="323710"/>
            <a:chOff x="6968697" y="2505075"/>
            <a:chExt cx="480194" cy="545431"/>
          </a:xfrm>
        </p:grpSpPr>
        <p:sp>
          <p:nvSpPr>
            <p:cNvPr id="105" name="Arc 104"/>
            <p:cNvSpPr/>
            <p:nvPr/>
          </p:nvSpPr>
          <p:spPr>
            <a:xfrm>
              <a:off x="6968697" y="2570312"/>
              <a:ext cx="480194" cy="480194"/>
            </a:xfrm>
            <a:prstGeom prst="arc">
              <a:avLst>
                <a:gd name="adj1" fmla="val 13601336"/>
                <a:gd name="adj2" fmla="val 1311857"/>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6" name="Straight Connector 105"/>
            <p:cNvCxnSpPr>
              <a:stCxn id="105" idx="0"/>
            </p:cNvCxnSpPr>
            <p:nvPr/>
          </p:nvCxnSpPr>
          <p:spPr>
            <a:xfrm flipV="1">
              <a:off x="7044097" y="2505075"/>
              <a:ext cx="112353" cy="13063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7044097" y="2635627"/>
              <a:ext cx="164697"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96" name="Object 3">
            <a:extLst>
              <a:ext uri="{FF2B5EF4-FFF2-40B4-BE49-F238E27FC236}">
                <a16:creationId xmlns:a16="http://schemas.microsoft.com/office/drawing/2014/main" id="{22DA899D-8D82-C443-9306-338F2ABD86D9}"/>
              </a:ext>
            </a:extLst>
          </p:cNvPr>
          <p:cNvGraphicFramePr>
            <a:graphicFrameLocks noChangeAspect="1"/>
          </p:cNvGraphicFramePr>
          <p:nvPr>
            <p:extLst>
              <p:ext uri="{D42A27DB-BD31-4B8C-83A1-F6EECF244321}">
                <p14:modId xmlns:p14="http://schemas.microsoft.com/office/powerpoint/2010/main" val="1689694480"/>
              </p:ext>
            </p:extLst>
          </p:nvPr>
        </p:nvGraphicFramePr>
        <p:xfrm>
          <a:off x="6039584" y="3748170"/>
          <a:ext cx="1712913" cy="328612"/>
        </p:xfrm>
        <a:graphic>
          <a:graphicData uri="http://schemas.openxmlformats.org/presentationml/2006/ole">
            <mc:AlternateContent xmlns:mc="http://schemas.openxmlformats.org/markup-compatibility/2006">
              <mc:Choice xmlns:v="urn:schemas-microsoft-com:vml" Requires="v">
                <p:oleObj spid="_x0000_s19689" name="Equation" r:id="rId4" imgW="1054100" imgH="203200" progId="Equation.DSMT4">
                  <p:embed/>
                </p:oleObj>
              </mc:Choice>
              <mc:Fallback>
                <p:oleObj name="Equation" r:id="rId4" imgW="1054100" imgH="203200" progId="Equation.DSMT4">
                  <p:embed/>
                  <p:pic>
                    <p:nvPicPr>
                      <p:cNvPr id="93" name="Object 3">
                        <a:extLst>
                          <a:ext uri="{FF2B5EF4-FFF2-40B4-BE49-F238E27FC236}">
                            <a16:creationId xmlns:a16="http://schemas.microsoft.com/office/drawing/2014/main" id="{3DD41EC2-201B-8E44-88C8-D7A4AA37B196}"/>
                          </a:ext>
                        </a:extLst>
                      </p:cNvPr>
                      <p:cNvPicPr>
                        <a:picLocks noChangeAspect="1" noChangeArrowheads="1"/>
                      </p:cNvPicPr>
                      <p:nvPr/>
                    </p:nvPicPr>
                    <p:blipFill>
                      <a:blip r:embed="rId5"/>
                      <a:srcRect/>
                      <a:stretch>
                        <a:fillRect/>
                      </a:stretch>
                    </p:blipFill>
                    <p:spPr bwMode="auto">
                      <a:xfrm>
                        <a:off x="6039584" y="3748170"/>
                        <a:ext cx="1712913" cy="328612"/>
                      </a:xfrm>
                      <a:prstGeom prst="rect">
                        <a:avLst/>
                      </a:prstGeom>
                      <a:noFill/>
                      <a:ln>
                        <a:noFill/>
                      </a:ln>
                      <a:effectLst/>
                    </p:spPr>
                  </p:pic>
                </p:oleObj>
              </mc:Fallback>
            </mc:AlternateContent>
          </a:graphicData>
        </a:graphic>
      </p:graphicFrame>
      <p:grpSp>
        <p:nvGrpSpPr>
          <p:cNvPr id="100" name="Group 99">
            <a:extLst>
              <a:ext uri="{FF2B5EF4-FFF2-40B4-BE49-F238E27FC236}">
                <a16:creationId xmlns:a16="http://schemas.microsoft.com/office/drawing/2014/main" id="{1730A5AD-1A39-1545-8440-21618255AB12}"/>
              </a:ext>
            </a:extLst>
          </p:cNvPr>
          <p:cNvGrpSpPr/>
          <p:nvPr/>
        </p:nvGrpSpPr>
        <p:grpSpPr>
          <a:xfrm rot="1899133">
            <a:off x="6107515" y="3051121"/>
            <a:ext cx="284992" cy="323710"/>
            <a:chOff x="6968697" y="2505075"/>
            <a:chExt cx="480194" cy="545431"/>
          </a:xfrm>
        </p:grpSpPr>
        <p:sp>
          <p:nvSpPr>
            <p:cNvPr id="108" name="Arc 107">
              <a:extLst>
                <a:ext uri="{FF2B5EF4-FFF2-40B4-BE49-F238E27FC236}">
                  <a16:creationId xmlns:a16="http://schemas.microsoft.com/office/drawing/2014/main" id="{427665DA-C757-5240-A803-2F4C8E32DB91}"/>
                </a:ext>
              </a:extLst>
            </p:cNvPr>
            <p:cNvSpPr/>
            <p:nvPr/>
          </p:nvSpPr>
          <p:spPr>
            <a:xfrm>
              <a:off x="6968697" y="2570312"/>
              <a:ext cx="480194" cy="480194"/>
            </a:xfrm>
            <a:prstGeom prst="arc">
              <a:avLst>
                <a:gd name="adj1" fmla="val 13601336"/>
                <a:gd name="adj2" fmla="val 1311857"/>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9" name="Straight Connector 108">
              <a:extLst>
                <a:ext uri="{FF2B5EF4-FFF2-40B4-BE49-F238E27FC236}">
                  <a16:creationId xmlns:a16="http://schemas.microsoft.com/office/drawing/2014/main" id="{0459B5D6-6C18-6546-B51A-6FD7F6CD0CAF}"/>
                </a:ext>
              </a:extLst>
            </p:cNvPr>
            <p:cNvCxnSpPr>
              <a:stCxn id="108" idx="0"/>
            </p:cNvCxnSpPr>
            <p:nvPr/>
          </p:nvCxnSpPr>
          <p:spPr>
            <a:xfrm flipV="1">
              <a:off x="7044097" y="2505075"/>
              <a:ext cx="112353" cy="13063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46F291E7-906B-C44A-9C6C-84EDBCD8AFF9}"/>
                </a:ext>
              </a:extLst>
            </p:cNvPr>
            <p:cNvCxnSpPr/>
            <p:nvPr/>
          </p:nvCxnSpPr>
          <p:spPr>
            <a:xfrm>
              <a:off x="7044097" y="2635627"/>
              <a:ext cx="164697"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113" name="Text Box 180">
            <a:extLst>
              <a:ext uri="{FF2B5EF4-FFF2-40B4-BE49-F238E27FC236}">
                <a16:creationId xmlns:a16="http://schemas.microsoft.com/office/drawing/2014/main" id="{BA7F58AA-59F6-F44E-ABB8-97372280361A}"/>
              </a:ext>
            </a:extLst>
          </p:cNvPr>
          <p:cNvSpPr txBox="1">
            <a:spLocks/>
          </p:cNvSpPr>
          <p:nvPr/>
        </p:nvSpPr>
        <p:spPr bwMode="auto">
          <a:xfrm>
            <a:off x="648826" y="3113791"/>
            <a:ext cx="4087020" cy="1006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What you notice </a:t>
            </a:r>
            <a:r>
              <a:rPr lang="en-US" sz="2000" dirty="0">
                <a:solidFill>
                  <a:schemeClr val="tx1"/>
                </a:solidFill>
                <a:latin typeface="Times New Roman" panose="02020603050405020304" pitchFamily="18" charset="0"/>
                <a:cs typeface="Times New Roman" panose="02020603050405020304" pitchFamily="18" charset="0"/>
              </a:rPr>
              <a:t>is that YOU are moving away from the wall at the start.</a:t>
            </a:r>
          </a:p>
        </p:txBody>
      </p:sp>
      <p:graphicFrame>
        <p:nvGraphicFramePr>
          <p:cNvPr id="115" name="Object 3">
            <a:extLst>
              <a:ext uri="{FF2B5EF4-FFF2-40B4-BE49-F238E27FC236}">
                <a16:creationId xmlns:a16="http://schemas.microsoft.com/office/drawing/2014/main" id="{EC71B3EC-52B2-AA41-B1C4-F5E910782735}"/>
              </a:ext>
            </a:extLst>
          </p:cNvPr>
          <p:cNvGraphicFramePr>
            <a:graphicFrameLocks noChangeAspect="1"/>
          </p:cNvGraphicFramePr>
          <p:nvPr>
            <p:extLst>
              <p:ext uri="{D42A27DB-BD31-4B8C-83A1-F6EECF244321}">
                <p14:modId xmlns:p14="http://schemas.microsoft.com/office/powerpoint/2010/main" val="3180412504"/>
              </p:ext>
            </p:extLst>
          </p:nvPr>
        </p:nvGraphicFramePr>
        <p:xfrm>
          <a:off x="5752854" y="3107405"/>
          <a:ext cx="454025" cy="266700"/>
        </p:xfrm>
        <a:graphic>
          <a:graphicData uri="http://schemas.openxmlformats.org/presentationml/2006/ole">
            <mc:AlternateContent xmlns:mc="http://schemas.openxmlformats.org/markup-compatibility/2006">
              <mc:Choice xmlns:v="urn:schemas-microsoft-com:vml" Requires="v">
                <p:oleObj spid="_x0000_s19690" name="Equation" r:id="rId6" imgW="279400" imgH="165100" progId="Equation.DSMT4">
                  <p:embed/>
                </p:oleObj>
              </mc:Choice>
              <mc:Fallback>
                <p:oleObj name="Equation" r:id="rId6" imgW="279400" imgH="165100" progId="Equation.DSMT4">
                  <p:embed/>
                  <p:pic>
                    <p:nvPicPr>
                      <p:cNvPr id="62" name="Object 3"/>
                      <p:cNvPicPr>
                        <a:picLocks noChangeAspect="1" noChangeArrowheads="1"/>
                      </p:cNvPicPr>
                      <p:nvPr/>
                    </p:nvPicPr>
                    <p:blipFill>
                      <a:blip r:embed="rId7"/>
                      <a:srcRect/>
                      <a:stretch>
                        <a:fillRect/>
                      </a:stretch>
                    </p:blipFill>
                    <p:spPr bwMode="auto">
                      <a:xfrm>
                        <a:off x="5752854" y="3107405"/>
                        <a:ext cx="454025" cy="266700"/>
                      </a:xfrm>
                      <a:prstGeom prst="rect">
                        <a:avLst/>
                      </a:prstGeom>
                      <a:noFill/>
                      <a:ln>
                        <a:noFill/>
                      </a:ln>
                      <a:effectLst/>
                    </p:spPr>
                  </p:pic>
                </p:oleObj>
              </mc:Fallback>
            </mc:AlternateContent>
          </a:graphicData>
        </a:graphic>
      </p:graphicFrame>
      <p:sp>
        <p:nvSpPr>
          <p:cNvPr id="42" name="Text Box 180"/>
          <p:cNvSpPr txBox="1">
            <a:spLocks/>
          </p:cNvSpPr>
          <p:nvPr/>
        </p:nvSpPr>
        <p:spPr bwMode="auto">
          <a:xfrm>
            <a:off x="263685" y="229683"/>
            <a:ext cx="6986731" cy="1006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The chair </a:t>
            </a:r>
            <a:r>
              <a:rPr lang="en-US" sz="2000" dirty="0">
                <a:latin typeface="Times New Roman"/>
                <a:cs typeface="Times New Roman"/>
              </a:rPr>
              <a:t>is now </a:t>
            </a:r>
            <a:r>
              <a:rPr lang="en-US" sz="2000" dirty="0">
                <a:solidFill>
                  <a:srgbClr val="FF0000"/>
                </a:solidFill>
                <a:latin typeface="Times New Roman"/>
                <a:cs typeface="Times New Roman"/>
              </a:rPr>
              <a:t>placed at the edge </a:t>
            </a:r>
            <a:r>
              <a:rPr lang="en-US" sz="2000" dirty="0">
                <a:latin typeface="Times New Roman"/>
                <a:cs typeface="Times New Roman"/>
              </a:rPr>
              <a:t>of the platform.  It is </a:t>
            </a:r>
            <a:r>
              <a:rPr lang="en-US" sz="2000" dirty="0">
                <a:solidFill>
                  <a:srgbClr val="0000FF"/>
                </a:solidFill>
                <a:latin typeface="Times New Roman"/>
                <a:cs typeface="Times New Roman"/>
              </a:rPr>
              <a:t>still rigged </a:t>
            </a:r>
            <a:r>
              <a:rPr lang="en-US" sz="2000" dirty="0">
                <a:latin typeface="Times New Roman"/>
                <a:cs typeface="Times New Roman"/>
              </a:rPr>
              <a:t>to always </a:t>
            </a:r>
            <a:r>
              <a:rPr lang="en-US" sz="2000" dirty="0">
                <a:solidFill>
                  <a:srgbClr val="0000FF"/>
                </a:solidFill>
                <a:latin typeface="Times New Roman"/>
                <a:cs typeface="Times New Roman"/>
              </a:rPr>
              <a:t>face toward the wall</a:t>
            </a:r>
            <a:r>
              <a:rPr lang="en-US" sz="2000" dirty="0">
                <a:latin typeface="Times New Roman"/>
                <a:cs typeface="Times New Roman"/>
              </a:rPr>
              <a:t>.  Just as was the previous case, it </a:t>
            </a:r>
            <a:r>
              <a:rPr lang="en-US" sz="2000" dirty="0">
                <a:solidFill>
                  <a:srgbClr val="FF0000"/>
                </a:solidFill>
                <a:latin typeface="Times New Roman"/>
                <a:cs typeface="Times New Roman"/>
              </a:rPr>
              <a:t>takes 10 seconds </a:t>
            </a:r>
            <a:r>
              <a:rPr lang="en-US" sz="2000" dirty="0">
                <a:latin typeface="Times New Roman"/>
                <a:cs typeface="Times New Roman"/>
              </a:rPr>
              <a:t>for the disk </a:t>
            </a:r>
            <a:r>
              <a:rPr lang="en-US" sz="2000" dirty="0">
                <a:solidFill>
                  <a:srgbClr val="FF0000"/>
                </a:solidFill>
                <a:latin typeface="Times New Roman"/>
                <a:cs typeface="Times New Roman"/>
              </a:rPr>
              <a:t>to move </a:t>
            </a:r>
            <a:r>
              <a:rPr lang="en-US" sz="2000" dirty="0">
                <a:latin typeface="Times New Roman"/>
                <a:cs typeface="Times New Roman"/>
              </a:rPr>
              <a:t>through </a:t>
            </a:r>
            <a:r>
              <a:rPr lang="en-US" sz="2000" dirty="0">
                <a:solidFill>
                  <a:srgbClr val="FF0000"/>
                </a:solidFill>
                <a:latin typeface="Times New Roman"/>
                <a:cs typeface="Times New Roman"/>
              </a:rPr>
              <a:t>one rotation</a:t>
            </a:r>
            <a:r>
              <a:rPr lang="en-US" sz="2000" dirty="0">
                <a:latin typeface="Times New Roman"/>
                <a:cs typeface="Times New Roman"/>
              </a:rPr>
              <a:t>.  </a:t>
            </a:r>
          </a:p>
        </p:txBody>
      </p:sp>
      <p:sp>
        <p:nvSpPr>
          <p:cNvPr id="17415" name="Rectangle 182"/>
          <p:cNvSpPr>
            <a:spLocks/>
          </p:cNvSpPr>
          <p:nvPr/>
        </p:nvSpPr>
        <p:spPr bwMode="auto">
          <a:xfrm>
            <a:off x="0" y="0"/>
            <a:ext cx="9144000" cy="6858000"/>
          </a:xfrm>
          <a:prstGeom prst="rect">
            <a:avLst/>
          </a:prstGeom>
          <a:noFill/>
          <a:ln w="254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lIns="82296" tIns="41148" rIns="82296" bIns="41148" anchor="ctr"/>
          <a:lstStyle/>
          <a:p>
            <a:endParaRPr lang="en-US"/>
          </a:p>
        </p:txBody>
      </p:sp>
      <p:sp>
        <p:nvSpPr>
          <p:cNvPr id="14" name="Text Box 19"/>
          <p:cNvSpPr txBox="1">
            <a:spLocks/>
          </p:cNvSpPr>
          <p:nvPr/>
        </p:nvSpPr>
        <p:spPr bwMode="auto">
          <a:xfrm>
            <a:off x="8568708" y="6477000"/>
            <a:ext cx="42827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dirty="0">
                <a:solidFill>
                  <a:srgbClr val="000000"/>
                </a:solidFill>
                <a:latin typeface="Times New Roman"/>
                <a:cs typeface="Times New Roman"/>
                <a:sym typeface="Gill Sans" charset="0"/>
              </a:rPr>
              <a:t>19.)</a:t>
            </a:r>
          </a:p>
        </p:txBody>
      </p:sp>
      <p:sp>
        <p:nvSpPr>
          <p:cNvPr id="51" name="Text Box 180"/>
          <p:cNvSpPr txBox="1">
            <a:spLocks/>
          </p:cNvSpPr>
          <p:nvPr/>
        </p:nvSpPr>
        <p:spPr bwMode="auto">
          <a:xfrm>
            <a:off x="439602" y="2364015"/>
            <a:ext cx="4087020" cy="698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Following the motion </a:t>
            </a:r>
            <a:r>
              <a:rPr lang="en-US" sz="2000" dirty="0">
                <a:solidFill>
                  <a:schemeClr val="tx1"/>
                </a:solidFill>
                <a:latin typeface="Times New Roman" panose="02020603050405020304" pitchFamily="18" charset="0"/>
                <a:cs typeface="Times New Roman" panose="02020603050405020304" pitchFamily="18" charset="0"/>
              </a:rPr>
              <a:t>as seen from the </a:t>
            </a:r>
            <a:r>
              <a:rPr lang="en-US" sz="2000" dirty="0">
                <a:solidFill>
                  <a:srgbClr val="0D38D4"/>
                </a:solidFill>
                <a:latin typeface="Times New Roman" panose="02020603050405020304" pitchFamily="18" charset="0"/>
                <a:cs typeface="Times New Roman" panose="02020603050405020304" pitchFamily="18" charset="0"/>
              </a:rPr>
              <a:t>perspective of the room</a:t>
            </a:r>
            <a:r>
              <a:rPr lang="en-US" sz="2000" dirty="0">
                <a:solidFill>
                  <a:schemeClr val="tx1"/>
                </a:solidFill>
                <a:latin typeface="Times New Roman" panose="02020603050405020304" pitchFamily="18" charset="0"/>
                <a:cs typeface="Times New Roman" panose="02020603050405020304" pitchFamily="18" charset="0"/>
              </a:rPr>
              <a:t>:</a:t>
            </a:r>
          </a:p>
        </p:txBody>
      </p:sp>
      <p:grpSp>
        <p:nvGrpSpPr>
          <p:cNvPr id="2" name="Group 1">
            <a:extLst>
              <a:ext uri="{FF2B5EF4-FFF2-40B4-BE49-F238E27FC236}">
                <a16:creationId xmlns:a16="http://schemas.microsoft.com/office/drawing/2014/main" id="{84941507-BF92-7D4D-B66A-B318BB1C1ED9}"/>
              </a:ext>
            </a:extLst>
          </p:cNvPr>
          <p:cNvGrpSpPr/>
          <p:nvPr/>
        </p:nvGrpSpPr>
        <p:grpSpPr>
          <a:xfrm>
            <a:off x="7464446" y="152271"/>
            <a:ext cx="1291050" cy="1825756"/>
            <a:chOff x="7002229" y="192750"/>
            <a:chExt cx="1832352" cy="2591246"/>
          </a:xfrm>
        </p:grpSpPr>
        <p:sp>
          <p:nvSpPr>
            <p:cNvPr id="22" name="Oval 21"/>
            <p:cNvSpPr/>
            <p:nvPr/>
          </p:nvSpPr>
          <p:spPr>
            <a:xfrm>
              <a:off x="7156549" y="1058094"/>
              <a:ext cx="1546225" cy="1546225"/>
            </a:xfrm>
            <a:prstGeom prst="ellipse">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Line 31"/>
            <p:cNvSpPr>
              <a:spLocks noChangeShapeType="1"/>
            </p:cNvSpPr>
            <p:nvPr/>
          </p:nvSpPr>
          <p:spPr bwMode="auto">
            <a:xfrm flipH="1">
              <a:off x="7930811" y="929569"/>
              <a:ext cx="0" cy="1854427"/>
            </a:xfrm>
            <a:prstGeom prst="line">
              <a:avLst/>
            </a:prstGeom>
            <a:noFill/>
            <a:ln w="9525" cmpd="sng">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24" name="Group 23"/>
            <p:cNvGrpSpPr/>
            <p:nvPr/>
          </p:nvGrpSpPr>
          <p:grpSpPr>
            <a:xfrm rot="7299133">
              <a:off x="7689422" y="803530"/>
              <a:ext cx="480194" cy="545431"/>
              <a:chOff x="6968697" y="2505075"/>
              <a:chExt cx="480194" cy="545431"/>
            </a:xfrm>
          </p:grpSpPr>
          <p:sp>
            <p:nvSpPr>
              <p:cNvPr id="25" name="Arc 24"/>
              <p:cNvSpPr/>
              <p:nvPr/>
            </p:nvSpPr>
            <p:spPr>
              <a:xfrm>
                <a:off x="6968697" y="2570312"/>
                <a:ext cx="480194" cy="480194"/>
              </a:xfrm>
              <a:prstGeom prst="arc">
                <a:avLst>
                  <a:gd name="adj1" fmla="val 13601336"/>
                  <a:gd name="adj2" fmla="val 1311857"/>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6" name="Straight Connector 25"/>
              <p:cNvCxnSpPr>
                <a:stCxn id="25" idx="0"/>
              </p:cNvCxnSpPr>
              <p:nvPr/>
            </p:nvCxnSpPr>
            <p:spPr>
              <a:xfrm flipV="1">
                <a:off x="7044097" y="2505075"/>
                <a:ext cx="112353" cy="13063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7044097" y="2635627"/>
                <a:ext cx="164697"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28" name="Object 3"/>
            <p:cNvGraphicFramePr>
              <a:graphicFrameLocks noChangeAspect="1"/>
            </p:cNvGraphicFramePr>
            <p:nvPr>
              <p:extLst>
                <p:ext uri="{D42A27DB-BD31-4B8C-83A1-F6EECF244321}">
                  <p14:modId xmlns:p14="http://schemas.microsoft.com/office/powerpoint/2010/main" val="2500636823"/>
                </p:ext>
              </p:extLst>
            </p:nvPr>
          </p:nvGraphicFramePr>
          <p:xfrm>
            <a:off x="8071213" y="1173520"/>
            <a:ext cx="247650" cy="225425"/>
          </p:xfrm>
          <a:graphic>
            <a:graphicData uri="http://schemas.openxmlformats.org/presentationml/2006/ole">
              <mc:AlternateContent xmlns:mc="http://schemas.openxmlformats.org/markup-compatibility/2006">
                <mc:Choice xmlns:v="urn:schemas-microsoft-com:vml" Requires="v">
                  <p:oleObj spid="_x0000_s19691" name="Equation" r:id="rId8" imgW="152400" imgH="139700" progId="Equation.DSMT4">
                    <p:embed/>
                  </p:oleObj>
                </mc:Choice>
                <mc:Fallback>
                  <p:oleObj name="Equation" r:id="rId8" imgW="152400" imgH="139700" progId="Equation.DSMT4">
                    <p:embed/>
                    <p:pic>
                      <p:nvPicPr>
                        <p:cNvPr id="28" name="Object 3"/>
                        <p:cNvPicPr>
                          <a:picLocks noChangeAspect="1" noChangeArrowheads="1"/>
                        </p:cNvPicPr>
                        <p:nvPr/>
                      </p:nvPicPr>
                      <p:blipFill>
                        <a:blip r:embed="rId9"/>
                        <a:srcRect/>
                        <a:stretch>
                          <a:fillRect/>
                        </a:stretch>
                      </p:blipFill>
                      <p:spPr bwMode="auto">
                        <a:xfrm>
                          <a:off x="8071213" y="1173520"/>
                          <a:ext cx="247650" cy="225425"/>
                        </a:xfrm>
                        <a:prstGeom prst="rect">
                          <a:avLst/>
                        </a:prstGeom>
                        <a:noFill/>
                        <a:ln>
                          <a:noFill/>
                        </a:ln>
                        <a:effectLst/>
                      </p:spPr>
                    </p:pic>
                  </p:oleObj>
                </mc:Fallback>
              </mc:AlternateContent>
            </a:graphicData>
          </a:graphic>
        </p:graphicFrame>
        <p:sp>
          <p:nvSpPr>
            <p:cNvPr id="29" name="Rectangle 28"/>
            <p:cNvSpPr/>
            <p:nvPr/>
          </p:nvSpPr>
          <p:spPr>
            <a:xfrm>
              <a:off x="7890927" y="1022955"/>
              <a:ext cx="79768" cy="79768"/>
            </a:xfrm>
            <a:prstGeom prst="rect">
              <a:avLst/>
            </a:prstGeom>
            <a:solidFill>
              <a:srgbClr val="FF0000"/>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Line 27"/>
            <p:cNvSpPr>
              <a:spLocks noChangeShapeType="1"/>
            </p:cNvSpPr>
            <p:nvPr/>
          </p:nvSpPr>
          <p:spPr bwMode="auto">
            <a:xfrm>
              <a:off x="7002229" y="540113"/>
              <a:ext cx="0" cy="275926"/>
            </a:xfrm>
            <a:prstGeom prst="line">
              <a:avLst/>
            </a:prstGeom>
            <a:noFill/>
            <a:ln w="38100">
              <a:solidFill>
                <a:srgbClr val="0000FF"/>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sp>
          <p:nvSpPr>
            <p:cNvPr id="31" name="Line 27"/>
            <p:cNvSpPr>
              <a:spLocks noChangeShapeType="1"/>
            </p:cNvSpPr>
            <p:nvPr/>
          </p:nvSpPr>
          <p:spPr bwMode="auto">
            <a:xfrm>
              <a:off x="7460317" y="540113"/>
              <a:ext cx="0" cy="275926"/>
            </a:xfrm>
            <a:prstGeom prst="line">
              <a:avLst/>
            </a:prstGeom>
            <a:noFill/>
            <a:ln w="38100">
              <a:solidFill>
                <a:srgbClr val="0000FF"/>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sp>
          <p:nvSpPr>
            <p:cNvPr id="32" name="Line 27"/>
            <p:cNvSpPr>
              <a:spLocks noChangeShapeType="1"/>
            </p:cNvSpPr>
            <p:nvPr/>
          </p:nvSpPr>
          <p:spPr bwMode="auto">
            <a:xfrm>
              <a:off x="7918405" y="540113"/>
              <a:ext cx="0" cy="275926"/>
            </a:xfrm>
            <a:prstGeom prst="line">
              <a:avLst/>
            </a:prstGeom>
            <a:noFill/>
            <a:ln w="38100">
              <a:solidFill>
                <a:srgbClr val="0000FF"/>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sp>
          <p:nvSpPr>
            <p:cNvPr id="33" name="Line 27"/>
            <p:cNvSpPr>
              <a:spLocks noChangeShapeType="1"/>
            </p:cNvSpPr>
            <p:nvPr/>
          </p:nvSpPr>
          <p:spPr bwMode="auto">
            <a:xfrm>
              <a:off x="8376493" y="540113"/>
              <a:ext cx="0" cy="275926"/>
            </a:xfrm>
            <a:prstGeom prst="line">
              <a:avLst/>
            </a:prstGeom>
            <a:noFill/>
            <a:ln w="38100">
              <a:solidFill>
                <a:srgbClr val="0000FF"/>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sp>
          <p:nvSpPr>
            <p:cNvPr id="34" name="Line 27"/>
            <p:cNvSpPr>
              <a:spLocks noChangeShapeType="1"/>
            </p:cNvSpPr>
            <p:nvPr/>
          </p:nvSpPr>
          <p:spPr bwMode="auto">
            <a:xfrm>
              <a:off x="8834581" y="540113"/>
              <a:ext cx="0" cy="275926"/>
            </a:xfrm>
            <a:prstGeom prst="line">
              <a:avLst/>
            </a:prstGeom>
            <a:noFill/>
            <a:ln w="38100">
              <a:solidFill>
                <a:srgbClr val="0000FF"/>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graphicFrame>
          <p:nvGraphicFramePr>
            <p:cNvPr id="35" name="Object 3"/>
            <p:cNvGraphicFramePr>
              <a:graphicFrameLocks noChangeAspect="1"/>
            </p:cNvGraphicFramePr>
            <p:nvPr>
              <p:extLst>
                <p:ext uri="{D42A27DB-BD31-4B8C-83A1-F6EECF244321}">
                  <p14:modId xmlns:p14="http://schemas.microsoft.com/office/powerpoint/2010/main" val="2095213016"/>
                </p:ext>
              </p:extLst>
            </p:nvPr>
          </p:nvGraphicFramePr>
          <p:xfrm>
            <a:off x="7466013" y="192750"/>
            <a:ext cx="866775" cy="266700"/>
          </p:xfrm>
          <a:graphic>
            <a:graphicData uri="http://schemas.openxmlformats.org/presentationml/2006/ole">
              <mc:AlternateContent xmlns:mc="http://schemas.openxmlformats.org/markup-compatibility/2006">
                <mc:Choice xmlns:v="urn:schemas-microsoft-com:vml" Requires="v">
                  <p:oleObj spid="_x0000_s19692" name="Equation" r:id="rId10" imgW="533400" imgH="165100" progId="Equation.DSMT4">
                    <p:embed/>
                  </p:oleObj>
                </mc:Choice>
                <mc:Fallback>
                  <p:oleObj name="Equation" r:id="rId10" imgW="533400" imgH="165100" progId="Equation.DSMT4">
                    <p:embed/>
                    <p:pic>
                      <p:nvPicPr>
                        <p:cNvPr id="35" name="Object 3"/>
                        <p:cNvPicPr>
                          <a:picLocks noChangeAspect="1" noChangeArrowheads="1"/>
                        </p:cNvPicPr>
                        <p:nvPr/>
                      </p:nvPicPr>
                      <p:blipFill>
                        <a:blip r:embed="rId11"/>
                        <a:srcRect/>
                        <a:stretch>
                          <a:fillRect/>
                        </a:stretch>
                      </p:blipFill>
                      <p:spPr bwMode="auto">
                        <a:xfrm>
                          <a:off x="7466013" y="192750"/>
                          <a:ext cx="866775" cy="266700"/>
                        </a:xfrm>
                        <a:prstGeom prst="rect">
                          <a:avLst/>
                        </a:prstGeom>
                        <a:noFill/>
                        <a:ln>
                          <a:noFill/>
                        </a:ln>
                        <a:effectLst/>
                      </p:spPr>
                    </p:pic>
                  </p:oleObj>
                </mc:Fallback>
              </mc:AlternateContent>
            </a:graphicData>
          </a:graphic>
        </p:graphicFrame>
        <p:graphicFrame>
          <p:nvGraphicFramePr>
            <p:cNvPr id="36" name="Object 3"/>
            <p:cNvGraphicFramePr>
              <a:graphicFrameLocks noChangeAspect="1"/>
            </p:cNvGraphicFramePr>
            <p:nvPr>
              <p:extLst>
                <p:ext uri="{D42A27DB-BD31-4B8C-83A1-F6EECF244321}">
                  <p14:modId xmlns:p14="http://schemas.microsoft.com/office/powerpoint/2010/main" val="1499801740"/>
                </p:ext>
              </p:extLst>
            </p:nvPr>
          </p:nvGraphicFramePr>
          <p:xfrm>
            <a:off x="7269163" y="876962"/>
            <a:ext cx="577850" cy="266700"/>
          </p:xfrm>
          <a:graphic>
            <a:graphicData uri="http://schemas.openxmlformats.org/presentationml/2006/ole">
              <mc:AlternateContent xmlns:mc="http://schemas.openxmlformats.org/markup-compatibility/2006">
                <mc:Choice xmlns:v="urn:schemas-microsoft-com:vml" Requires="v">
                  <p:oleObj spid="_x0000_s19693" name="Equation" r:id="rId12" imgW="355600" imgH="165100" progId="Equation.DSMT4">
                    <p:embed/>
                  </p:oleObj>
                </mc:Choice>
                <mc:Fallback>
                  <p:oleObj name="Equation" r:id="rId12" imgW="355600" imgH="165100" progId="Equation.DSMT4">
                    <p:embed/>
                    <p:pic>
                      <p:nvPicPr>
                        <p:cNvPr id="36" name="Object 3"/>
                        <p:cNvPicPr>
                          <a:picLocks noChangeAspect="1" noChangeArrowheads="1"/>
                        </p:cNvPicPr>
                        <p:nvPr/>
                      </p:nvPicPr>
                      <p:blipFill>
                        <a:blip r:embed="rId13"/>
                        <a:srcRect/>
                        <a:stretch>
                          <a:fillRect/>
                        </a:stretch>
                      </p:blipFill>
                      <p:spPr bwMode="auto">
                        <a:xfrm>
                          <a:off x="7269163" y="876962"/>
                          <a:ext cx="577850" cy="266700"/>
                        </a:xfrm>
                        <a:prstGeom prst="rect">
                          <a:avLst/>
                        </a:prstGeom>
                        <a:noFill/>
                        <a:ln>
                          <a:noFill/>
                        </a:ln>
                        <a:effectLst/>
                      </p:spPr>
                    </p:pic>
                  </p:oleObj>
                </mc:Fallback>
              </mc:AlternateContent>
            </a:graphicData>
          </a:graphic>
        </p:graphicFrame>
      </p:grpSp>
      <p:sp>
        <p:nvSpPr>
          <p:cNvPr id="129" name="Text Box 180"/>
          <p:cNvSpPr txBox="1">
            <a:spLocks/>
          </p:cNvSpPr>
          <p:nvPr/>
        </p:nvSpPr>
        <p:spPr bwMode="auto">
          <a:xfrm>
            <a:off x="272977" y="1286817"/>
            <a:ext cx="4575016" cy="1006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You always start </a:t>
            </a:r>
            <a:r>
              <a:rPr lang="en-US" sz="2000" dirty="0">
                <a:solidFill>
                  <a:srgbClr val="0000FF"/>
                </a:solidFill>
                <a:latin typeface="Times New Roman"/>
                <a:cs typeface="Times New Roman"/>
              </a:rPr>
              <a:t>facing away from the disk</a:t>
            </a:r>
            <a:r>
              <a:rPr lang="en-US" sz="2000" dirty="0">
                <a:latin typeface="Times New Roman"/>
                <a:cs typeface="Times New Roman"/>
              </a:rPr>
              <a:t>, seeing none of it (</a:t>
            </a:r>
            <a:r>
              <a:rPr lang="en-US" sz="2000" dirty="0">
                <a:solidFill>
                  <a:srgbClr val="0000FF"/>
                </a:solidFill>
                <a:latin typeface="Times New Roman"/>
                <a:cs typeface="Times New Roman"/>
              </a:rPr>
              <a:t>looking at the wall</a:t>
            </a:r>
            <a:r>
              <a:rPr lang="en-US" sz="2000" dirty="0">
                <a:latin typeface="Times New Roman"/>
                <a:cs typeface="Times New Roman"/>
              </a:rPr>
              <a:t>).</a:t>
            </a:r>
          </a:p>
        </p:txBody>
      </p:sp>
      <p:sp>
        <p:nvSpPr>
          <p:cNvPr id="130" name="Text Box 180"/>
          <p:cNvSpPr txBox="1">
            <a:spLocks/>
          </p:cNvSpPr>
          <p:nvPr/>
        </p:nvSpPr>
        <p:spPr bwMode="auto">
          <a:xfrm>
            <a:off x="404828" y="4714668"/>
            <a:ext cx="4575016" cy="16219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As the disk rotates,</a:t>
            </a:r>
            <a:r>
              <a:rPr lang="en-US" sz="2000" dirty="0">
                <a:latin typeface="Times New Roman"/>
                <a:cs typeface="Times New Roman"/>
              </a:rPr>
              <a:t> </a:t>
            </a:r>
            <a:r>
              <a:rPr lang="en-US" sz="2000" dirty="0">
                <a:solidFill>
                  <a:srgbClr val="0000FF"/>
                </a:solidFill>
                <a:latin typeface="Times New Roman"/>
                <a:cs typeface="Times New Roman"/>
              </a:rPr>
              <a:t>you continue to face the wall</a:t>
            </a:r>
            <a:r>
              <a:rPr lang="en-US" sz="2000" dirty="0">
                <a:latin typeface="Times New Roman"/>
                <a:cs typeface="Times New Roman"/>
              </a:rPr>
              <a:t> but the </a:t>
            </a:r>
            <a:r>
              <a:rPr lang="en-US" sz="2000" dirty="0">
                <a:solidFill>
                  <a:srgbClr val="0000FF"/>
                </a:solidFill>
                <a:latin typeface="Times New Roman"/>
                <a:cs typeface="Times New Roman"/>
              </a:rPr>
              <a:t>disk begins to come into view on your right. </a:t>
            </a:r>
            <a:r>
              <a:rPr lang="en-US" sz="2000" dirty="0">
                <a:solidFill>
                  <a:schemeClr val="tx1"/>
                </a:solidFill>
                <a:latin typeface="Times New Roman"/>
                <a:cs typeface="Times New Roman"/>
              </a:rPr>
              <a:t> In other words, the disk </a:t>
            </a:r>
            <a:r>
              <a:rPr lang="en-US" sz="2000" dirty="0">
                <a:solidFill>
                  <a:srgbClr val="008000"/>
                </a:solidFill>
                <a:latin typeface="Times New Roman"/>
                <a:cs typeface="Times New Roman"/>
              </a:rPr>
              <a:t>appears to be </a:t>
            </a:r>
            <a:r>
              <a:rPr lang="en-US" sz="2000" i="1" dirty="0">
                <a:solidFill>
                  <a:srgbClr val="008000"/>
                </a:solidFill>
                <a:latin typeface="Times New Roman"/>
                <a:cs typeface="Times New Roman"/>
              </a:rPr>
              <a:t>rotating around the axis upon which you sit</a:t>
            </a:r>
            <a:r>
              <a:rPr lang="en-US" sz="2000" dirty="0">
                <a:latin typeface="Times New Roman"/>
                <a:cs typeface="Times New Roman"/>
              </a:rPr>
              <a:t>.</a:t>
            </a:r>
          </a:p>
        </p:txBody>
      </p:sp>
      <p:grpSp>
        <p:nvGrpSpPr>
          <p:cNvPr id="9" name="Group 8">
            <a:extLst>
              <a:ext uri="{FF2B5EF4-FFF2-40B4-BE49-F238E27FC236}">
                <a16:creationId xmlns:a16="http://schemas.microsoft.com/office/drawing/2014/main" id="{4EE52320-0972-364D-84D1-38F78B701316}"/>
              </a:ext>
            </a:extLst>
          </p:cNvPr>
          <p:cNvGrpSpPr/>
          <p:nvPr/>
        </p:nvGrpSpPr>
        <p:grpSpPr>
          <a:xfrm>
            <a:off x="204138" y="4224954"/>
            <a:ext cx="6179376" cy="2119068"/>
            <a:chOff x="204138" y="4224954"/>
            <a:chExt cx="6179376" cy="2119068"/>
          </a:xfrm>
        </p:grpSpPr>
        <p:grpSp>
          <p:nvGrpSpPr>
            <p:cNvPr id="55" name="Group 54">
              <a:extLst>
                <a:ext uri="{FF2B5EF4-FFF2-40B4-BE49-F238E27FC236}">
                  <a16:creationId xmlns:a16="http://schemas.microsoft.com/office/drawing/2014/main" id="{442AE515-0EAA-1A44-B59C-5CBCC12CA010}"/>
                </a:ext>
              </a:extLst>
            </p:cNvPr>
            <p:cNvGrpSpPr/>
            <p:nvPr/>
          </p:nvGrpSpPr>
          <p:grpSpPr>
            <a:xfrm>
              <a:off x="5465840" y="4909673"/>
              <a:ext cx="917674" cy="1156034"/>
              <a:chOff x="895449" y="3833349"/>
              <a:chExt cx="1546225" cy="1947847"/>
            </a:xfrm>
          </p:grpSpPr>
          <p:sp>
            <p:nvSpPr>
              <p:cNvPr id="63" name="Oval 62">
                <a:extLst>
                  <a:ext uri="{FF2B5EF4-FFF2-40B4-BE49-F238E27FC236}">
                    <a16:creationId xmlns:a16="http://schemas.microsoft.com/office/drawing/2014/main" id="{8B71C499-C833-624B-8F4F-04951ADE590F}"/>
                  </a:ext>
                </a:extLst>
              </p:cNvPr>
              <p:cNvSpPr/>
              <p:nvPr/>
            </p:nvSpPr>
            <p:spPr>
              <a:xfrm>
                <a:off x="895449" y="4055294"/>
                <a:ext cx="1546225" cy="1546225"/>
              </a:xfrm>
              <a:prstGeom prst="ellipse">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Line 31">
                <a:extLst>
                  <a:ext uri="{FF2B5EF4-FFF2-40B4-BE49-F238E27FC236}">
                    <a16:creationId xmlns:a16="http://schemas.microsoft.com/office/drawing/2014/main" id="{6844DEA6-5D0B-2D48-A9AF-0C37CAD0FE5B}"/>
                  </a:ext>
                </a:extLst>
              </p:cNvPr>
              <p:cNvSpPr>
                <a:spLocks noChangeShapeType="1"/>
              </p:cNvSpPr>
              <p:nvPr/>
            </p:nvSpPr>
            <p:spPr bwMode="auto">
              <a:xfrm flipH="1">
                <a:off x="1669711" y="3926769"/>
                <a:ext cx="0" cy="1854427"/>
              </a:xfrm>
              <a:prstGeom prst="line">
                <a:avLst/>
              </a:prstGeom>
              <a:noFill/>
              <a:ln w="9525" cmpd="sng">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65" name="Group 64">
                <a:extLst>
                  <a:ext uri="{FF2B5EF4-FFF2-40B4-BE49-F238E27FC236}">
                    <a16:creationId xmlns:a16="http://schemas.microsoft.com/office/drawing/2014/main" id="{89917ED8-4D37-8B48-8D57-7CD41FAC6602}"/>
                  </a:ext>
                </a:extLst>
              </p:cNvPr>
              <p:cNvGrpSpPr/>
              <p:nvPr/>
            </p:nvGrpSpPr>
            <p:grpSpPr>
              <a:xfrm rot="7299133">
                <a:off x="1428322" y="3800730"/>
                <a:ext cx="480194" cy="545431"/>
                <a:chOff x="6968697" y="2505075"/>
                <a:chExt cx="480194" cy="545431"/>
              </a:xfrm>
            </p:grpSpPr>
            <p:sp>
              <p:nvSpPr>
                <p:cNvPr id="67" name="Arc 66">
                  <a:extLst>
                    <a:ext uri="{FF2B5EF4-FFF2-40B4-BE49-F238E27FC236}">
                      <a16:creationId xmlns:a16="http://schemas.microsoft.com/office/drawing/2014/main" id="{06B9FD3A-2283-1947-B804-A40D720FC888}"/>
                    </a:ext>
                  </a:extLst>
                </p:cNvPr>
                <p:cNvSpPr/>
                <p:nvPr/>
              </p:nvSpPr>
              <p:spPr>
                <a:xfrm>
                  <a:off x="6968697" y="2570312"/>
                  <a:ext cx="480194" cy="480194"/>
                </a:xfrm>
                <a:prstGeom prst="arc">
                  <a:avLst>
                    <a:gd name="adj1" fmla="val 13601336"/>
                    <a:gd name="adj2" fmla="val 1311857"/>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4087AA25-3C7C-704E-9E76-F26DC8A7C7FE}"/>
                    </a:ext>
                  </a:extLst>
                </p:cNvPr>
                <p:cNvCxnSpPr>
                  <a:stCxn id="67" idx="0"/>
                </p:cNvCxnSpPr>
                <p:nvPr/>
              </p:nvCxnSpPr>
              <p:spPr>
                <a:xfrm flipV="1">
                  <a:off x="7044097" y="2505075"/>
                  <a:ext cx="112353" cy="13063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B5935F4A-AF1E-2D4A-A48D-54CD606EFA8D}"/>
                    </a:ext>
                  </a:extLst>
                </p:cNvPr>
                <p:cNvCxnSpPr/>
                <p:nvPr/>
              </p:nvCxnSpPr>
              <p:spPr>
                <a:xfrm>
                  <a:off x="7044097" y="2635627"/>
                  <a:ext cx="164697"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66" name="Rectangle 65">
                <a:extLst>
                  <a:ext uri="{FF2B5EF4-FFF2-40B4-BE49-F238E27FC236}">
                    <a16:creationId xmlns:a16="http://schemas.microsoft.com/office/drawing/2014/main" id="{D9F98AFD-0931-E843-972C-B9D0D94A4A6D}"/>
                  </a:ext>
                </a:extLst>
              </p:cNvPr>
              <p:cNvSpPr/>
              <p:nvPr/>
            </p:nvSpPr>
            <p:spPr>
              <a:xfrm>
                <a:off x="1629827" y="4020155"/>
                <a:ext cx="79768" cy="79768"/>
              </a:xfrm>
              <a:prstGeom prst="rect">
                <a:avLst/>
              </a:prstGeom>
              <a:solidFill>
                <a:srgbClr val="FF0000"/>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70" name="Object 3">
              <a:extLst>
                <a:ext uri="{FF2B5EF4-FFF2-40B4-BE49-F238E27FC236}">
                  <a16:creationId xmlns:a16="http://schemas.microsoft.com/office/drawing/2014/main" id="{0864186D-0B13-9641-9A4E-F125EEA16F52}"/>
                </a:ext>
              </a:extLst>
            </p:cNvPr>
            <p:cNvGraphicFramePr>
              <a:graphicFrameLocks noChangeAspect="1"/>
            </p:cNvGraphicFramePr>
            <p:nvPr>
              <p:extLst>
                <p:ext uri="{D42A27DB-BD31-4B8C-83A1-F6EECF244321}">
                  <p14:modId xmlns:p14="http://schemas.microsoft.com/office/powerpoint/2010/main" val="3129103369"/>
                </p:ext>
              </p:extLst>
            </p:nvPr>
          </p:nvGraphicFramePr>
          <p:xfrm>
            <a:off x="5371180" y="4764090"/>
            <a:ext cx="577850" cy="266700"/>
          </p:xfrm>
          <a:graphic>
            <a:graphicData uri="http://schemas.openxmlformats.org/presentationml/2006/ole">
              <mc:AlternateContent xmlns:mc="http://schemas.openxmlformats.org/markup-compatibility/2006">
                <mc:Choice xmlns:v="urn:schemas-microsoft-com:vml" Requires="v">
                  <p:oleObj spid="_x0000_s19694" name="Equation" r:id="rId14" imgW="355600" imgH="165100" progId="Equation.DSMT4">
                    <p:embed/>
                  </p:oleObj>
                </mc:Choice>
                <mc:Fallback>
                  <p:oleObj name="Equation" r:id="rId14" imgW="355600" imgH="165100" progId="Equation.DSMT4">
                    <p:embed/>
                    <p:pic>
                      <p:nvPicPr>
                        <p:cNvPr id="62" name="Object 3"/>
                        <p:cNvPicPr>
                          <a:picLocks noChangeAspect="1" noChangeArrowheads="1"/>
                        </p:cNvPicPr>
                        <p:nvPr/>
                      </p:nvPicPr>
                      <p:blipFill>
                        <a:blip r:embed="rId13"/>
                        <a:srcRect/>
                        <a:stretch>
                          <a:fillRect/>
                        </a:stretch>
                      </p:blipFill>
                      <p:spPr bwMode="auto">
                        <a:xfrm>
                          <a:off x="5371180" y="4764090"/>
                          <a:ext cx="577850" cy="266700"/>
                        </a:xfrm>
                        <a:prstGeom prst="rect">
                          <a:avLst/>
                        </a:prstGeom>
                        <a:noFill/>
                        <a:ln>
                          <a:noFill/>
                        </a:ln>
                        <a:effectLst/>
                      </p:spPr>
                    </p:pic>
                  </p:oleObj>
                </mc:Fallback>
              </mc:AlternateContent>
            </a:graphicData>
          </a:graphic>
        </p:graphicFrame>
        <p:graphicFrame>
          <p:nvGraphicFramePr>
            <p:cNvPr id="92" name="Object 3">
              <a:extLst>
                <a:ext uri="{FF2B5EF4-FFF2-40B4-BE49-F238E27FC236}">
                  <a16:creationId xmlns:a16="http://schemas.microsoft.com/office/drawing/2014/main" id="{5596CBC3-51BE-AE4E-9F9B-5300A59F7475}"/>
                </a:ext>
              </a:extLst>
            </p:cNvPr>
            <p:cNvGraphicFramePr>
              <a:graphicFrameLocks noChangeAspect="1"/>
            </p:cNvGraphicFramePr>
            <p:nvPr>
              <p:extLst>
                <p:ext uri="{D42A27DB-BD31-4B8C-83A1-F6EECF244321}">
                  <p14:modId xmlns:p14="http://schemas.microsoft.com/office/powerpoint/2010/main" val="3482919668"/>
                </p:ext>
              </p:extLst>
            </p:nvPr>
          </p:nvGraphicFramePr>
          <p:xfrm>
            <a:off x="5557994" y="6118597"/>
            <a:ext cx="763587" cy="225425"/>
          </p:xfrm>
          <a:graphic>
            <a:graphicData uri="http://schemas.openxmlformats.org/presentationml/2006/ole">
              <mc:AlternateContent xmlns:mc="http://schemas.openxmlformats.org/markup-compatibility/2006">
                <mc:Choice xmlns:v="urn:schemas-microsoft-com:vml" Requires="v">
                  <p:oleObj spid="_x0000_s19695" name="Equation" r:id="rId15" imgW="469900" imgH="139700" progId="Equation.DSMT4">
                    <p:embed/>
                  </p:oleObj>
                </mc:Choice>
                <mc:Fallback>
                  <p:oleObj name="Equation" r:id="rId15" imgW="469900" imgH="139700" progId="Equation.DSMT4">
                    <p:embed/>
                    <p:pic>
                      <p:nvPicPr>
                        <p:cNvPr id="131" name="Object 3"/>
                        <p:cNvPicPr>
                          <a:picLocks noChangeAspect="1" noChangeArrowheads="1"/>
                        </p:cNvPicPr>
                        <p:nvPr/>
                      </p:nvPicPr>
                      <p:blipFill>
                        <a:blip r:embed="rId16"/>
                        <a:srcRect/>
                        <a:stretch>
                          <a:fillRect/>
                        </a:stretch>
                      </p:blipFill>
                      <p:spPr bwMode="auto">
                        <a:xfrm>
                          <a:off x="5557994" y="6118597"/>
                          <a:ext cx="763587" cy="225425"/>
                        </a:xfrm>
                        <a:prstGeom prst="rect">
                          <a:avLst/>
                        </a:prstGeom>
                        <a:noFill/>
                        <a:ln>
                          <a:noFill/>
                        </a:ln>
                        <a:effectLst/>
                      </p:spPr>
                    </p:pic>
                  </p:oleObj>
                </mc:Fallback>
              </mc:AlternateContent>
            </a:graphicData>
          </a:graphic>
        </p:graphicFrame>
        <p:sp>
          <p:nvSpPr>
            <p:cNvPr id="94" name="Text Box 180">
              <a:extLst>
                <a:ext uri="{FF2B5EF4-FFF2-40B4-BE49-F238E27FC236}">
                  <a16:creationId xmlns:a16="http://schemas.microsoft.com/office/drawing/2014/main" id="{7A61E584-C33F-3D42-B80E-06AD8B0C5FBE}"/>
                </a:ext>
              </a:extLst>
            </p:cNvPr>
            <p:cNvSpPr txBox="1">
              <a:spLocks/>
            </p:cNvSpPr>
            <p:nvPr/>
          </p:nvSpPr>
          <p:spPr bwMode="auto">
            <a:xfrm>
              <a:off x="204138" y="4224954"/>
              <a:ext cx="5208541" cy="39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panose="03020702040506060504" pitchFamily="66" charset="-79"/>
                  <a:cs typeface="Apple Chancery" panose="03020702040506060504" pitchFamily="66" charset="-79"/>
                </a:rPr>
                <a:t>BUT from </a:t>
              </a:r>
              <a:r>
                <a:rPr lang="en-US" sz="2000" dirty="0">
                  <a:solidFill>
                    <a:schemeClr val="tx1"/>
                  </a:solidFill>
                  <a:latin typeface="Times New Roman" panose="02020603050405020304" pitchFamily="18" charset="0"/>
                  <a:cs typeface="Times New Roman" panose="02020603050405020304" pitchFamily="18" charset="0"/>
                </a:rPr>
                <a:t>your perspective </a:t>
              </a:r>
              <a:r>
                <a:rPr lang="en-US" sz="2000" dirty="0">
                  <a:solidFill>
                    <a:srgbClr val="0000FF"/>
                  </a:solidFill>
                  <a:latin typeface="Times New Roman"/>
                  <a:cs typeface="Times New Roman"/>
                </a:rPr>
                <a:t>IN THE CHAIR:</a:t>
              </a:r>
              <a:endParaRPr lang="en-US" sz="2000" dirty="0">
                <a:latin typeface="Times New Roman"/>
                <a:cs typeface="Times New Roman"/>
              </a:endParaRPr>
            </a:p>
          </p:txBody>
        </p:sp>
      </p:grpSp>
      <p:grpSp>
        <p:nvGrpSpPr>
          <p:cNvPr id="8" name="Group 7">
            <a:extLst>
              <a:ext uri="{FF2B5EF4-FFF2-40B4-BE49-F238E27FC236}">
                <a16:creationId xmlns:a16="http://schemas.microsoft.com/office/drawing/2014/main" id="{BF32CD99-FDC8-7844-AE3C-91E9316AE437}"/>
              </a:ext>
            </a:extLst>
          </p:cNvPr>
          <p:cNvGrpSpPr/>
          <p:nvPr/>
        </p:nvGrpSpPr>
        <p:grpSpPr>
          <a:xfrm>
            <a:off x="4684880" y="1756537"/>
            <a:ext cx="2341823" cy="2258950"/>
            <a:chOff x="4684880" y="1756537"/>
            <a:chExt cx="2341823" cy="2258950"/>
          </a:xfrm>
        </p:grpSpPr>
        <p:grpSp>
          <p:nvGrpSpPr>
            <p:cNvPr id="4" name="Group 3"/>
            <p:cNvGrpSpPr/>
            <p:nvPr/>
          </p:nvGrpSpPr>
          <p:grpSpPr>
            <a:xfrm>
              <a:off x="4710906" y="2612571"/>
              <a:ext cx="917674" cy="1156034"/>
              <a:chOff x="895449" y="3833349"/>
              <a:chExt cx="1546225" cy="1947847"/>
            </a:xfrm>
          </p:grpSpPr>
          <p:sp>
            <p:nvSpPr>
              <p:cNvPr id="37" name="Oval 36"/>
              <p:cNvSpPr/>
              <p:nvPr/>
            </p:nvSpPr>
            <p:spPr>
              <a:xfrm>
                <a:off x="895449" y="4055294"/>
                <a:ext cx="1546225" cy="1546225"/>
              </a:xfrm>
              <a:prstGeom prst="ellipse">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Line 31"/>
              <p:cNvSpPr>
                <a:spLocks noChangeShapeType="1"/>
              </p:cNvSpPr>
              <p:nvPr/>
            </p:nvSpPr>
            <p:spPr bwMode="auto">
              <a:xfrm flipH="1">
                <a:off x="1669711" y="3926769"/>
                <a:ext cx="0" cy="1854427"/>
              </a:xfrm>
              <a:prstGeom prst="line">
                <a:avLst/>
              </a:prstGeom>
              <a:noFill/>
              <a:ln w="9525" cmpd="sng">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39" name="Group 38"/>
              <p:cNvGrpSpPr/>
              <p:nvPr/>
            </p:nvGrpSpPr>
            <p:grpSpPr>
              <a:xfrm rot="7299133">
                <a:off x="1428322" y="3800730"/>
                <a:ext cx="480194" cy="545431"/>
                <a:chOff x="6968697" y="2505075"/>
                <a:chExt cx="480194" cy="545431"/>
              </a:xfrm>
            </p:grpSpPr>
            <p:sp>
              <p:nvSpPr>
                <p:cNvPr id="40" name="Arc 39"/>
                <p:cNvSpPr/>
                <p:nvPr/>
              </p:nvSpPr>
              <p:spPr>
                <a:xfrm>
                  <a:off x="6968697" y="2570312"/>
                  <a:ext cx="480194" cy="480194"/>
                </a:xfrm>
                <a:prstGeom prst="arc">
                  <a:avLst>
                    <a:gd name="adj1" fmla="val 13601336"/>
                    <a:gd name="adj2" fmla="val 1311857"/>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1" name="Straight Connector 40"/>
                <p:cNvCxnSpPr>
                  <a:stCxn id="40" idx="0"/>
                </p:cNvCxnSpPr>
                <p:nvPr/>
              </p:nvCxnSpPr>
              <p:spPr>
                <a:xfrm flipV="1">
                  <a:off x="7044097" y="2505075"/>
                  <a:ext cx="112353" cy="13063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044097" y="2635627"/>
                  <a:ext cx="164697"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47" name="Rectangle 46"/>
              <p:cNvSpPr/>
              <p:nvPr/>
            </p:nvSpPr>
            <p:spPr>
              <a:xfrm>
                <a:off x="1629827" y="4020155"/>
                <a:ext cx="79768" cy="79768"/>
              </a:xfrm>
              <a:prstGeom prst="rect">
                <a:avLst/>
              </a:prstGeom>
              <a:solidFill>
                <a:srgbClr val="FF0000"/>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6" name="Line 27"/>
            <p:cNvSpPr>
              <a:spLocks noChangeShapeType="1"/>
            </p:cNvSpPr>
            <p:nvPr/>
          </p:nvSpPr>
          <p:spPr bwMode="auto">
            <a:xfrm>
              <a:off x="4751164" y="2125678"/>
              <a:ext cx="0" cy="275926"/>
            </a:xfrm>
            <a:prstGeom prst="line">
              <a:avLst/>
            </a:prstGeom>
            <a:noFill/>
            <a:ln w="38100">
              <a:solidFill>
                <a:srgbClr val="0000FF"/>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sp>
          <p:nvSpPr>
            <p:cNvPr id="57" name="Line 27"/>
            <p:cNvSpPr>
              <a:spLocks noChangeShapeType="1"/>
            </p:cNvSpPr>
            <p:nvPr/>
          </p:nvSpPr>
          <p:spPr bwMode="auto">
            <a:xfrm>
              <a:off x="5209252" y="2125678"/>
              <a:ext cx="0" cy="275926"/>
            </a:xfrm>
            <a:prstGeom prst="line">
              <a:avLst/>
            </a:prstGeom>
            <a:noFill/>
            <a:ln w="38100">
              <a:solidFill>
                <a:srgbClr val="0000FF"/>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sp>
          <p:nvSpPr>
            <p:cNvPr id="58" name="Line 27"/>
            <p:cNvSpPr>
              <a:spLocks noChangeShapeType="1"/>
            </p:cNvSpPr>
            <p:nvPr/>
          </p:nvSpPr>
          <p:spPr bwMode="auto">
            <a:xfrm>
              <a:off x="5667340" y="2125678"/>
              <a:ext cx="0" cy="275926"/>
            </a:xfrm>
            <a:prstGeom prst="line">
              <a:avLst/>
            </a:prstGeom>
            <a:noFill/>
            <a:ln w="38100">
              <a:solidFill>
                <a:srgbClr val="0000FF"/>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sp>
          <p:nvSpPr>
            <p:cNvPr id="59" name="Line 27"/>
            <p:cNvSpPr>
              <a:spLocks noChangeShapeType="1"/>
            </p:cNvSpPr>
            <p:nvPr/>
          </p:nvSpPr>
          <p:spPr bwMode="auto">
            <a:xfrm>
              <a:off x="6125428" y="2125678"/>
              <a:ext cx="0" cy="275926"/>
            </a:xfrm>
            <a:prstGeom prst="line">
              <a:avLst/>
            </a:prstGeom>
            <a:noFill/>
            <a:ln w="38100">
              <a:solidFill>
                <a:srgbClr val="0000FF"/>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sp>
          <p:nvSpPr>
            <p:cNvPr id="60" name="Line 27"/>
            <p:cNvSpPr>
              <a:spLocks noChangeShapeType="1"/>
            </p:cNvSpPr>
            <p:nvPr/>
          </p:nvSpPr>
          <p:spPr bwMode="auto">
            <a:xfrm>
              <a:off x="6583516" y="2125678"/>
              <a:ext cx="0" cy="275926"/>
            </a:xfrm>
            <a:prstGeom prst="line">
              <a:avLst/>
            </a:prstGeom>
            <a:noFill/>
            <a:ln w="38100">
              <a:solidFill>
                <a:srgbClr val="0000FF"/>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graphicFrame>
          <p:nvGraphicFramePr>
            <p:cNvPr id="61" name="Object 3"/>
            <p:cNvGraphicFramePr>
              <a:graphicFrameLocks noChangeAspect="1"/>
            </p:cNvGraphicFramePr>
            <p:nvPr>
              <p:extLst>
                <p:ext uri="{D42A27DB-BD31-4B8C-83A1-F6EECF244321}">
                  <p14:modId xmlns:p14="http://schemas.microsoft.com/office/powerpoint/2010/main" val="2929340497"/>
                </p:ext>
              </p:extLst>
            </p:nvPr>
          </p:nvGraphicFramePr>
          <p:xfrm>
            <a:off x="5393003" y="1756537"/>
            <a:ext cx="866775" cy="266700"/>
          </p:xfrm>
          <a:graphic>
            <a:graphicData uri="http://schemas.openxmlformats.org/presentationml/2006/ole">
              <mc:AlternateContent xmlns:mc="http://schemas.openxmlformats.org/markup-compatibility/2006">
                <mc:Choice xmlns:v="urn:schemas-microsoft-com:vml" Requires="v">
                  <p:oleObj spid="_x0000_s19696" name="Equation" r:id="rId17" imgW="533400" imgH="165100" progId="Equation.DSMT4">
                    <p:embed/>
                  </p:oleObj>
                </mc:Choice>
                <mc:Fallback>
                  <p:oleObj name="Equation" r:id="rId17" imgW="533400" imgH="165100" progId="Equation.DSMT4">
                    <p:embed/>
                    <p:pic>
                      <p:nvPicPr>
                        <p:cNvPr id="61" name="Object 3"/>
                        <p:cNvPicPr>
                          <a:picLocks noChangeAspect="1" noChangeArrowheads="1"/>
                        </p:cNvPicPr>
                        <p:nvPr/>
                      </p:nvPicPr>
                      <p:blipFill>
                        <a:blip r:embed="rId18"/>
                        <a:srcRect/>
                        <a:stretch>
                          <a:fillRect/>
                        </a:stretch>
                      </p:blipFill>
                      <p:spPr bwMode="auto">
                        <a:xfrm>
                          <a:off x="5393003" y="1756537"/>
                          <a:ext cx="866775" cy="266700"/>
                        </a:xfrm>
                        <a:prstGeom prst="rect">
                          <a:avLst/>
                        </a:prstGeom>
                        <a:noFill/>
                        <a:ln>
                          <a:noFill/>
                        </a:ln>
                        <a:effectLst/>
                      </p:spPr>
                    </p:pic>
                  </p:oleObj>
                </mc:Fallback>
              </mc:AlternateContent>
            </a:graphicData>
          </a:graphic>
        </p:graphicFrame>
        <p:graphicFrame>
          <p:nvGraphicFramePr>
            <p:cNvPr id="62" name="Object 3"/>
            <p:cNvGraphicFramePr>
              <a:graphicFrameLocks noChangeAspect="1"/>
            </p:cNvGraphicFramePr>
            <p:nvPr>
              <p:extLst>
                <p:ext uri="{D42A27DB-BD31-4B8C-83A1-F6EECF244321}">
                  <p14:modId xmlns:p14="http://schemas.microsoft.com/office/powerpoint/2010/main" val="1336125171"/>
                </p:ext>
              </p:extLst>
            </p:nvPr>
          </p:nvGraphicFramePr>
          <p:xfrm>
            <a:off x="4684880" y="2540311"/>
            <a:ext cx="454025" cy="266700"/>
          </p:xfrm>
          <a:graphic>
            <a:graphicData uri="http://schemas.openxmlformats.org/presentationml/2006/ole">
              <mc:AlternateContent xmlns:mc="http://schemas.openxmlformats.org/markup-compatibility/2006">
                <mc:Choice xmlns:v="urn:schemas-microsoft-com:vml" Requires="v">
                  <p:oleObj spid="_x0000_s19697" name="Equation" r:id="rId19" imgW="279400" imgH="165100" progId="Equation.DSMT4">
                    <p:embed/>
                  </p:oleObj>
                </mc:Choice>
                <mc:Fallback>
                  <p:oleObj name="Equation" r:id="rId19" imgW="279400" imgH="165100" progId="Equation.DSMT4">
                    <p:embed/>
                    <p:pic>
                      <p:nvPicPr>
                        <p:cNvPr id="62" name="Object 3"/>
                        <p:cNvPicPr>
                          <a:picLocks noChangeAspect="1" noChangeArrowheads="1"/>
                        </p:cNvPicPr>
                        <p:nvPr/>
                      </p:nvPicPr>
                      <p:blipFill>
                        <a:blip r:embed="rId20"/>
                        <a:srcRect/>
                        <a:stretch>
                          <a:fillRect/>
                        </a:stretch>
                      </p:blipFill>
                      <p:spPr bwMode="auto">
                        <a:xfrm>
                          <a:off x="4684880" y="2540311"/>
                          <a:ext cx="454025" cy="266700"/>
                        </a:xfrm>
                        <a:prstGeom prst="rect">
                          <a:avLst/>
                        </a:prstGeom>
                        <a:noFill/>
                        <a:ln>
                          <a:noFill/>
                        </a:ln>
                        <a:effectLst/>
                      </p:spPr>
                    </p:pic>
                  </p:oleObj>
                </mc:Fallback>
              </mc:AlternateContent>
            </a:graphicData>
          </a:graphic>
        </p:graphicFrame>
        <p:sp>
          <p:nvSpPr>
            <p:cNvPr id="133" name="Line 27"/>
            <p:cNvSpPr>
              <a:spLocks noChangeShapeType="1"/>
            </p:cNvSpPr>
            <p:nvPr/>
          </p:nvSpPr>
          <p:spPr bwMode="auto">
            <a:xfrm>
              <a:off x="7026703" y="2125678"/>
              <a:ext cx="0" cy="275926"/>
            </a:xfrm>
            <a:prstGeom prst="line">
              <a:avLst/>
            </a:prstGeom>
            <a:noFill/>
            <a:ln w="38100">
              <a:solidFill>
                <a:srgbClr val="0000FF"/>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graphicFrame>
          <p:nvGraphicFramePr>
            <p:cNvPr id="95" name="Object 3">
              <a:extLst>
                <a:ext uri="{FF2B5EF4-FFF2-40B4-BE49-F238E27FC236}">
                  <a16:creationId xmlns:a16="http://schemas.microsoft.com/office/drawing/2014/main" id="{0366BBD1-74C8-724A-81D0-1B10506F350C}"/>
                </a:ext>
              </a:extLst>
            </p:cNvPr>
            <p:cNvGraphicFramePr>
              <a:graphicFrameLocks noChangeAspect="1"/>
            </p:cNvGraphicFramePr>
            <p:nvPr>
              <p:extLst>
                <p:ext uri="{D42A27DB-BD31-4B8C-83A1-F6EECF244321}">
                  <p14:modId xmlns:p14="http://schemas.microsoft.com/office/powerpoint/2010/main" val="1259197959"/>
                </p:ext>
              </p:extLst>
            </p:nvPr>
          </p:nvGraphicFramePr>
          <p:xfrm>
            <a:off x="4816478" y="3790062"/>
            <a:ext cx="763587" cy="225425"/>
          </p:xfrm>
          <a:graphic>
            <a:graphicData uri="http://schemas.openxmlformats.org/presentationml/2006/ole">
              <mc:AlternateContent xmlns:mc="http://schemas.openxmlformats.org/markup-compatibility/2006">
                <mc:Choice xmlns:v="urn:schemas-microsoft-com:vml" Requires="v">
                  <p:oleObj spid="_x0000_s19698" name="Equation" r:id="rId15" imgW="469900" imgH="139700" progId="Equation.DSMT4">
                    <p:embed/>
                  </p:oleObj>
                </mc:Choice>
                <mc:Fallback>
                  <p:oleObj name="Equation" r:id="rId15" imgW="469900" imgH="139700" progId="Equation.DSMT4">
                    <p:embed/>
                    <p:pic>
                      <p:nvPicPr>
                        <p:cNvPr id="92" name="Object 3">
                          <a:extLst>
                            <a:ext uri="{FF2B5EF4-FFF2-40B4-BE49-F238E27FC236}">
                              <a16:creationId xmlns:a16="http://schemas.microsoft.com/office/drawing/2014/main" id="{5596CBC3-51BE-AE4E-9F9B-5300A59F7475}"/>
                            </a:ext>
                          </a:extLst>
                        </p:cNvPr>
                        <p:cNvPicPr>
                          <a:picLocks noChangeAspect="1" noChangeArrowheads="1"/>
                        </p:cNvPicPr>
                        <p:nvPr/>
                      </p:nvPicPr>
                      <p:blipFill>
                        <a:blip r:embed="rId16"/>
                        <a:srcRect/>
                        <a:stretch>
                          <a:fillRect/>
                        </a:stretch>
                      </p:blipFill>
                      <p:spPr bwMode="auto">
                        <a:xfrm>
                          <a:off x="4816478" y="3790062"/>
                          <a:ext cx="763587" cy="225425"/>
                        </a:xfrm>
                        <a:prstGeom prst="rect">
                          <a:avLst/>
                        </a:prstGeom>
                        <a:noFill/>
                        <a:ln>
                          <a:noFill/>
                        </a:ln>
                        <a:effectLst/>
                      </p:spPr>
                    </p:pic>
                  </p:oleObj>
                </mc:Fallback>
              </mc:AlternateContent>
            </a:graphicData>
          </a:graphic>
        </p:graphicFrame>
      </p:grpSp>
      <p:sp>
        <p:nvSpPr>
          <p:cNvPr id="102" name="Rectangle 101">
            <a:extLst>
              <a:ext uri="{FF2B5EF4-FFF2-40B4-BE49-F238E27FC236}">
                <a16:creationId xmlns:a16="http://schemas.microsoft.com/office/drawing/2014/main" id="{B75544C2-E853-3047-8D0F-AF9B8C811C2F}"/>
              </a:ext>
            </a:extLst>
          </p:cNvPr>
          <p:cNvSpPr/>
          <p:nvPr/>
        </p:nvSpPr>
        <p:spPr>
          <a:xfrm rot="16200000">
            <a:off x="6218383" y="3188538"/>
            <a:ext cx="47342" cy="47342"/>
          </a:xfrm>
          <a:prstGeom prst="rect">
            <a:avLst/>
          </a:prstGeom>
          <a:solidFill>
            <a:srgbClr val="FF0000"/>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Line 31"/>
          <p:cNvSpPr>
            <a:spLocks noChangeShapeType="1"/>
          </p:cNvSpPr>
          <p:nvPr/>
        </p:nvSpPr>
        <p:spPr bwMode="auto">
          <a:xfrm flipH="1">
            <a:off x="6708961" y="2689472"/>
            <a:ext cx="0" cy="1100590"/>
          </a:xfrm>
          <a:prstGeom prst="line">
            <a:avLst/>
          </a:prstGeom>
          <a:noFill/>
          <a:ln w="9525" cmpd="sng">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10" name="Group 9">
            <a:extLst>
              <a:ext uri="{FF2B5EF4-FFF2-40B4-BE49-F238E27FC236}">
                <a16:creationId xmlns:a16="http://schemas.microsoft.com/office/drawing/2014/main" id="{885A6CA5-B845-4949-880B-27AB78EE7CC4}"/>
              </a:ext>
            </a:extLst>
          </p:cNvPr>
          <p:cNvGrpSpPr/>
          <p:nvPr/>
        </p:nvGrpSpPr>
        <p:grpSpPr>
          <a:xfrm>
            <a:off x="5058135" y="4490419"/>
            <a:ext cx="3938845" cy="1916361"/>
            <a:chOff x="5058135" y="4490419"/>
            <a:chExt cx="3938845" cy="1916361"/>
          </a:xfrm>
        </p:grpSpPr>
        <p:sp>
          <p:nvSpPr>
            <p:cNvPr id="72" name="Oval 71">
              <a:extLst>
                <a:ext uri="{FF2B5EF4-FFF2-40B4-BE49-F238E27FC236}">
                  <a16:creationId xmlns:a16="http://schemas.microsoft.com/office/drawing/2014/main" id="{A7A32DDB-1BE9-5C4B-9DB2-3C89D3484A72}"/>
                </a:ext>
              </a:extLst>
            </p:cNvPr>
            <p:cNvSpPr/>
            <p:nvPr/>
          </p:nvSpPr>
          <p:spPr>
            <a:xfrm rot="16200000">
              <a:off x="7091959" y="4582559"/>
              <a:ext cx="917674" cy="917674"/>
            </a:xfrm>
            <a:prstGeom prst="ellipse">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Line 31">
              <a:extLst>
                <a:ext uri="{FF2B5EF4-FFF2-40B4-BE49-F238E27FC236}">
                  <a16:creationId xmlns:a16="http://schemas.microsoft.com/office/drawing/2014/main" id="{D1245AC0-689A-184D-A081-35B66C0E7816}"/>
                </a:ext>
              </a:extLst>
            </p:cNvPr>
            <p:cNvSpPr>
              <a:spLocks noChangeShapeType="1"/>
            </p:cNvSpPr>
            <p:nvPr/>
          </p:nvSpPr>
          <p:spPr bwMode="auto">
            <a:xfrm flipH="1">
              <a:off x="7565975" y="4490419"/>
              <a:ext cx="0" cy="1100590"/>
            </a:xfrm>
            <a:prstGeom prst="line">
              <a:avLst/>
            </a:prstGeom>
            <a:noFill/>
            <a:ln w="9525" cmpd="sng">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81" name="Group 80">
              <a:extLst>
                <a:ext uri="{FF2B5EF4-FFF2-40B4-BE49-F238E27FC236}">
                  <a16:creationId xmlns:a16="http://schemas.microsoft.com/office/drawing/2014/main" id="{DC3EAD12-6465-0143-A559-BE6647781F98}"/>
                </a:ext>
              </a:extLst>
            </p:cNvPr>
            <p:cNvGrpSpPr/>
            <p:nvPr/>
          </p:nvGrpSpPr>
          <p:grpSpPr>
            <a:xfrm rot="1899133">
              <a:off x="6960236" y="4879626"/>
              <a:ext cx="284992" cy="323710"/>
              <a:chOff x="6968697" y="2505075"/>
              <a:chExt cx="480194" cy="545431"/>
            </a:xfrm>
          </p:grpSpPr>
          <p:sp>
            <p:nvSpPr>
              <p:cNvPr id="82" name="Arc 81">
                <a:extLst>
                  <a:ext uri="{FF2B5EF4-FFF2-40B4-BE49-F238E27FC236}">
                    <a16:creationId xmlns:a16="http://schemas.microsoft.com/office/drawing/2014/main" id="{491FA26C-2962-6F4B-BA1B-72B2E9DD800E}"/>
                  </a:ext>
                </a:extLst>
              </p:cNvPr>
              <p:cNvSpPr/>
              <p:nvPr/>
            </p:nvSpPr>
            <p:spPr>
              <a:xfrm>
                <a:off x="6968697" y="2570312"/>
                <a:ext cx="480194" cy="480194"/>
              </a:xfrm>
              <a:prstGeom prst="arc">
                <a:avLst>
                  <a:gd name="adj1" fmla="val 13601336"/>
                  <a:gd name="adj2" fmla="val 1311857"/>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F8E2A78F-2567-DE41-BA12-AD14D63E3151}"/>
                  </a:ext>
                </a:extLst>
              </p:cNvPr>
              <p:cNvCxnSpPr>
                <a:stCxn id="82" idx="0"/>
              </p:cNvCxnSpPr>
              <p:nvPr/>
            </p:nvCxnSpPr>
            <p:spPr>
              <a:xfrm flipV="1">
                <a:off x="7044097" y="2505075"/>
                <a:ext cx="112353" cy="13063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68C2D39C-0A11-BE48-8047-7F5F15C25982}"/>
                  </a:ext>
                </a:extLst>
              </p:cNvPr>
              <p:cNvCxnSpPr/>
              <p:nvPr/>
            </p:nvCxnSpPr>
            <p:spPr>
              <a:xfrm>
                <a:off x="7044097" y="2635627"/>
                <a:ext cx="164697"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85" name="Rectangle 84">
              <a:extLst>
                <a:ext uri="{FF2B5EF4-FFF2-40B4-BE49-F238E27FC236}">
                  <a16:creationId xmlns:a16="http://schemas.microsoft.com/office/drawing/2014/main" id="{D9B23504-EA53-E74A-90B2-0DE03CC952EA}"/>
                </a:ext>
              </a:extLst>
            </p:cNvPr>
            <p:cNvSpPr/>
            <p:nvPr/>
          </p:nvSpPr>
          <p:spPr>
            <a:xfrm rot="16200000">
              <a:off x="7071104" y="5017043"/>
              <a:ext cx="47342" cy="47342"/>
            </a:xfrm>
            <a:prstGeom prst="rect">
              <a:avLst/>
            </a:prstGeom>
            <a:solidFill>
              <a:srgbClr val="FF0000"/>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FFB48E7-3E8C-E541-94C7-AEA7548EF06B}"/>
                </a:ext>
              </a:extLst>
            </p:cNvPr>
            <p:cNvSpPr/>
            <p:nvPr/>
          </p:nvSpPr>
          <p:spPr>
            <a:xfrm>
              <a:off x="6633121" y="5041396"/>
              <a:ext cx="917674" cy="917674"/>
            </a:xfrm>
            <a:prstGeom prst="ellipse">
              <a:avLst/>
            </a:prstGeom>
            <a:solidFill>
              <a:srgbClr val="FFFF00">
                <a:alpha val="33000"/>
              </a:srgbClr>
            </a:solid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9205BA0A-5D40-734D-A239-CB7140BFBE8A}"/>
                </a:ext>
              </a:extLst>
            </p:cNvPr>
            <p:cNvGrpSpPr/>
            <p:nvPr/>
          </p:nvGrpSpPr>
          <p:grpSpPr>
            <a:xfrm rot="7299133">
              <a:off x="6949377" y="4890313"/>
              <a:ext cx="284992" cy="323710"/>
              <a:chOff x="6968697" y="2505075"/>
              <a:chExt cx="480194" cy="545431"/>
            </a:xfrm>
          </p:grpSpPr>
          <p:sp>
            <p:nvSpPr>
              <p:cNvPr id="88" name="Arc 87">
                <a:extLst>
                  <a:ext uri="{FF2B5EF4-FFF2-40B4-BE49-F238E27FC236}">
                    <a16:creationId xmlns:a16="http://schemas.microsoft.com/office/drawing/2014/main" id="{715D489B-871B-E848-A7B0-BA75D80E2606}"/>
                  </a:ext>
                </a:extLst>
              </p:cNvPr>
              <p:cNvSpPr/>
              <p:nvPr/>
            </p:nvSpPr>
            <p:spPr>
              <a:xfrm>
                <a:off x="6968697" y="2570312"/>
                <a:ext cx="480194" cy="480194"/>
              </a:xfrm>
              <a:prstGeom prst="arc">
                <a:avLst>
                  <a:gd name="adj1" fmla="val 13601336"/>
                  <a:gd name="adj2" fmla="val 1311857"/>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F2187864-ADD7-9644-9A09-37A13E9C06FD}"/>
                  </a:ext>
                </a:extLst>
              </p:cNvPr>
              <p:cNvCxnSpPr>
                <a:stCxn id="88" idx="0"/>
              </p:cNvCxnSpPr>
              <p:nvPr/>
            </p:nvCxnSpPr>
            <p:spPr>
              <a:xfrm flipV="1">
                <a:off x="7044097" y="2505075"/>
                <a:ext cx="112353" cy="13063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A4163CA0-1E3F-4F4E-BB34-F56DECEB069A}"/>
                  </a:ext>
                </a:extLst>
              </p:cNvPr>
              <p:cNvCxnSpPr/>
              <p:nvPr/>
            </p:nvCxnSpPr>
            <p:spPr>
              <a:xfrm>
                <a:off x="7044097" y="2635627"/>
                <a:ext cx="164697"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91" name="Rectangle 90">
              <a:extLst>
                <a:ext uri="{FF2B5EF4-FFF2-40B4-BE49-F238E27FC236}">
                  <a16:creationId xmlns:a16="http://schemas.microsoft.com/office/drawing/2014/main" id="{E3CEE947-A869-E941-9969-EFB13F0EDAF4}"/>
                </a:ext>
              </a:extLst>
            </p:cNvPr>
            <p:cNvSpPr/>
            <p:nvPr/>
          </p:nvSpPr>
          <p:spPr>
            <a:xfrm>
              <a:off x="7068975" y="5020552"/>
              <a:ext cx="47342" cy="47342"/>
            </a:xfrm>
            <a:prstGeom prst="rect">
              <a:avLst/>
            </a:prstGeom>
            <a:solidFill>
              <a:srgbClr val="FF0000"/>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3" name="Object 3">
              <a:extLst>
                <a:ext uri="{FF2B5EF4-FFF2-40B4-BE49-F238E27FC236}">
                  <a16:creationId xmlns:a16="http://schemas.microsoft.com/office/drawing/2014/main" id="{3DD41EC2-201B-8E44-88C8-D7A4AA37B196}"/>
                </a:ext>
              </a:extLst>
            </p:cNvPr>
            <p:cNvGraphicFramePr>
              <a:graphicFrameLocks noChangeAspect="1"/>
            </p:cNvGraphicFramePr>
            <p:nvPr>
              <p:extLst>
                <p:ext uri="{D42A27DB-BD31-4B8C-83A1-F6EECF244321}">
                  <p14:modId xmlns:p14="http://schemas.microsoft.com/office/powerpoint/2010/main" val="2270255425"/>
                </p:ext>
              </p:extLst>
            </p:nvPr>
          </p:nvGraphicFramePr>
          <p:xfrm>
            <a:off x="6544432" y="6078168"/>
            <a:ext cx="1712913" cy="328612"/>
          </p:xfrm>
          <a:graphic>
            <a:graphicData uri="http://schemas.openxmlformats.org/presentationml/2006/ole">
              <mc:AlternateContent xmlns:mc="http://schemas.openxmlformats.org/markup-compatibility/2006">
                <mc:Choice xmlns:v="urn:schemas-microsoft-com:vml" Requires="v">
                  <p:oleObj spid="_x0000_s19699" name="Equation" r:id="rId4" imgW="1054100" imgH="203200" progId="Equation.DSMT4">
                    <p:embed/>
                  </p:oleObj>
                </mc:Choice>
                <mc:Fallback>
                  <p:oleObj name="Equation" r:id="rId4" imgW="1054100" imgH="203200" progId="Equation.DSMT4">
                    <p:embed/>
                    <p:pic>
                      <p:nvPicPr>
                        <p:cNvPr id="132" name="Object 3"/>
                        <p:cNvPicPr>
                          <a:picLocks noChangeAspect="1" noChangeArrowheads="1"/>
                        </p:cNvPicPr>
                        <p:nvPr/>
                      </p:nvPicPr>
                      <p:blipFill>
                        <a:blip r:embed="rId5"/>
                        <a:srcRect/>
                        <a:stretch>
                          <a:fillRect/>
                        </a:stretch>
                      </p:blipFill>
                      <p:spPr bwMode="auto">
                        <a:xfrm>
                          <a:off x="6544432" y="6078168"/>
                          <a:ext cx="1712913" cy="328612"/>
                        </a:xfrm>
                        <a:prstGeom prst="rect">
                          <a:avLst/>
                        </a:prstGeom>
                        <a:noFill/>
                        <a:ln>
                          <a:noFill/>
                        </a:ln>
                        <a:effectLst/>
                      </p:spPr>
                    </p:pic>
                  </p:oleObj>
                </mc:Fallback>
              </mc:AlternateContent>
            </a:graphicData>
          </a:graphic>
        </p:graphicFrame>
        <p:graphicFrame>
          <p:nvGraphicFramePr>
            <p:cNvPr id="111" name="Object 3">
              <a:extLst>
                <a:ext uri="{FF2B5EF4-FFF2-40B4-BE49-F238E27FC236}">
                  <a16:creationId xmlns:a16="http://schemas.microsoft.com/office/drawing/2014/main" id="{993AD0BD-D925-974E-95DA-52316A7996FC}"/>
                </a:ext>
              </a:extLst>
            </p:cNvPr>
            <p:cNvGraphicFramePr>
              <a:graphicFrameLocks noChangeAspect="1"/>
            </p:cNvGraphicFramePr>
            <p:nvPr>
              <p:extLst>
                <p:ext uri="{D42A27DB-BD31-4B8C-83A1-F6EECF244321}">
                  <p14:modId xmlns:p14="http://schemas.microsoft.com/office/powerpoint/2010/main" val="1769140883"/>
                </p:ext>
              </p:extLst>
            </p:nvPr>
          </p:nvGraphicFramePr>
          <p:xfrm>
            <a:off x="8237538" y="4740275"/>
            <a:ext cx="701675" cy="266700"/>
          </p:xfrm>
          <a:graphic>
            <a:graphicData uri="http://schemas.openxmlformats.org/presentationml/2006/ole">
              <mc:AlternateContent xmlns:mc="http://schemas.openxmlformats.org/markup-compatibility/2006">
                <mc:Choice xmlns:v="urn:schemas-microsoft-com:vml" Requires="v">
                  <p:oleObj spid="_x0000_s19700" name="Equation" r:id="rId21" imgW="431800" imgH="165100" progId="Equation.DSMT4">
                    <p:embed/>
                  </p:oleObj>
                </mc:Choice>
                <mc:Fallback>
                  <p:oleObj name="Equation" r:id="rId21" imgW="431800" imgH="165100" progId="Equation.DSMT4">
                    <p:embed/>
                    <p:pic>
                      <p:nvPicPr>
                        <p:cNvPr id="70" name="Object 3">
                          <a:extLst>
                            <a:ext uri="{FF2B5EF4-FFF2-40B4-BE49-F238E27FC236}">
                              <a16:creationId xmlns:a16="http://schemas.microsoft.com/office/drawing/2014/main" id="{0864186D-0B13-9641-9A4E-F125EEA16F52}"/>
                            </a:ext>
                          </a:extLst>
                        </p:cNvPr>
                        <p:cNvPicPr>
                          <a:picLocks noChangeAspect="1" noChangeArrowheads="1"/>
                        </p:cNvPicPr>
                        <p:nvPr/>
                      </p:nvPicPr>
                      <p:blipFill>
                        <a:blip r:embed="rId22"/>
                        <a:srcRect/>
                        <a:stretch>
                          <a:fillRect/>
                        </a:stretch>
                      </p:blipFill>
                      <p:spPr bwMode="auto">
                        <a:xfrm>
                          <a:off x="8237538" y="4740275"/>
                          <a:ext cx="701675" cy="266700"/>
                        </a:xfrm>
                        <a:prstGeom prst="rect">
                          <a:avLst/>
                        </a:prstGeom>
                        <a:noFill/>
                        <a:ln>
                          <a:noFill/>
                        </a:ln>
                        <a:effectLst/>
                      </p:spPr>
                    </p:pic>
                  </p:oleObj>
                </mc:Fallback>
              </mc:AlternateContent>
            </a:graphicData>
          </a:graphic>
        </p:graphicFrame>
        <p:graphicFrame>
          <p:nvGraphicFramePr>
            <p:cNvPr id="112" name="Object 3">
              <a:extLst>
                <a:ext uri="{FF2B5EF4-FFF2-40B4-BE49-F238E27FC236}">
                  <a16:creationId xmlns:a16="http://schemas.microsoft.com/office/drawing/2014/main" id="{6E712A37-DB63-2940-B641-9E2D6932B48F}"/>
                </a:ext>
              </a:extLst>
            </p:cNvPr>
            <p:cNvGraphicFramePr>
              <a:graphicFrameLocks noChangeAspect="1"/>
            </p:cNvGraphicFramePr>
            <p:nvPr>
              <p:extLst>
                <p:ext uri="{D42A27DB-BD31-4B8C-83A1-F6EECF244321}">
                  <p14:modId xmlns:p14="http://schemas.microsoft.com/office/powerpoint/2010/main" val="1799667821"/>
                </p:ext>
              </p:extLst>
            </p:nvPr>
          </p:nvGraphicFramePr>
          <p:xfrm>
            <a:off x="8333881" y="5001348"/>
            <a:ext cx="639763" cy="266700"/>
          </p:xfrm>
          <a:graphic>
            <a:graphicData uri="http://schemas.openxmlformats.org/presentationml/2006/ole">
              <mc:AlternateContent xmlns:mc="http://schemas.openxmlformats.org/markup-compatibility/2006">
                <mc:Choice xmlns:v="urn:schemas-microsoft-com:vml" Requires="v">
                  <p:oleObj spid="_x0000_s19701" name="Equation" r:id="rId23" imgW="393700" imgH="165100" progId="Equation.DSMT4">
                    <p:embed/>
                  </p:oleObj>
                </mc:Choice>
                <mc:Fallback>
                  <p:oleObj name="Equation" r:id="rId23" imgW="393700" imgH="165100" progId="Equation.DSMT4">
                    <p:embed/>
                    <p:pic>
                      <p:nvPicPr>
                        <p:cNvPr id="111" name="Object 3">
                          <a:extLst>
                            <a:ext uri="{FF2B5EF4-FFF2-40B4-BE49-F238E27FC236}">
                              <a16:creationId xmlns:a16="http://schemas.microsoft.com/office/drawing/2014/main" id="{993AD0BD-D925-974E-95DA-52316A7996FC}"/>
                            </a:ext>
                          </a:extLst>
                        </p:cNvPr>
                        <p:cNvPicPr>
                          <a:picLocks noChangeAspect="1" noChangeArrowheads="1"/>
                        </p:cNvPicPr>
                        <p:nvPr/>
                      </p:nvPicPr>
                      <p:blipFill>
                        <a:blip r:embed="rId24"/>
                        <a:srcRect/>
                        <a:stretch>
                          <a:fillRect/>
                        </a:stretch>
                      </p:blipFill>
                      <p:spPr bwMode="auto">
                        <a:xfrm>
                          <a:off x="8333881" y="5001348"/>
                          <a:ext cx="639763" cy="266700"/>
                        </a:xfrm>
                        <a:prstGeom prst="rect">
                          <a:avLst/>
                        </a:prstGeom>
                        <a:noFill/>
                        <a:ln>
                          <a:noFill/>
                        </a:ln>
                        <a:effectLst/>
                      </p:spPr>
                    </p:pic>
                  </p:oleObj>
                </mc:Fallback>
              </mc:AlternateContent>
            </a:graphicData>
          </a:graphic>
        </p:graphicFrame>
        <p:cxnSp>
          <p:nvCxnSpPr>
            <p:cNvPr id="71" name="Straight Connector 70">
              <a:extLst>
                <a:ext uri="{FF2B5EF4-FFF2-40B4-BE49-F238E27FC236}">
                  <a16:creationId xmlns:a16="http://schemas.microsoft.com/office/drawing/2014/main" id="{325048EB-3604-0E4B-BE3C-2EADB7F9FC34}"/>
                </a:ext>
              </a:extLst>
            </p:cNvPr>
            <p:cNvCxnSpPr>
              <a:cxnSpLocks/>
            </p:cNvCxnSpPr>
            <p:nvPr/>
          </p:nvCxnSpPr>
          <p:spPr>
            <a:xfrm>
              <a:off x="5058135" y="5041396"/>
              <a:ext cx="3938845" cy="0"/>
            </a:xfrm>
            <a:prstGeom prst="line">
              <a:avLst/>
            </a:prstGeom>
            <a:ln w="9525" cmpd="sng">
              <a:solidFill>
                <a:srgbClr val="0000FF"/>
              </a:solidFill>
              <a:prstDash val="lg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6057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dissolve">
                                      <p:cBhvr>
                                        <p:cTn id="10" dur="500"/>
                                        <p:tgtEl>
                                          <p:spTgt spid="12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dissolv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98"/>
                                        </p:tgtEl>
                                        <p:attrNameLst>
                                          <p:attrName>style.visibility</p:attrName>
                                        </p:attrNameLst>
                                      </p:cBhvr>
                                      <p:to>
                                        <p:strVal val="visible"/>
                                      </p:to>
                                    </p:set>
                                    <p:animEffect transition="in" filter="dissolve">
                                      <p:cBhvr>
                                        <p:cTn id="20" dur="500"/>
                                        <p:tgtEl>
                                          <p:spTgt spid="98"/>
                                        </p:tgtEl>
                                      </p:cBhvr>
                                    </p:animEffect>
                                  </p:childTnLst>
                                </p:cTn>
                              </p:par>
                              <p:par>
                                <p:cTn id="21" presetID="9" presetClass="entr" presetSubtype="0" fill="hold" nodeType="with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dissolve">
                                      <p:cBhvr>
                                        <p:cTn id="23" dur="500"/>
                                        <p:tgtEl>
                                          <p:spTgt spid="76"/>
                                        </p:tgtEl>
                                      </p:cBhvr>
                                    </p:animEffect>
                                  </p:childTnLst>
                                </p:cTn>
                              </p:par>
                              <p:par>
                                <p:cTn id="24" presetID="9" presetClass="entr" presetSubtype="0" fill="hold" nodeType="withEffect">
                                  <p:stCondLst>
                                    <p:cond delay="0"/>
                                  </p:stCondLst>
                                  <p:childTnLst>
                                    <p:set>
                                      <p:cBhvr>
                                        <p:cTn id="25" dur="1" fill="hold">
                                          <p:stCondLst>
                                            <p:cond delay="0"/>
                                          </p:stCondLst>
                                        </p:cTn>
                                        <p:tgtEl>
                                          <p:spTgt spid="103"/>
                                        </p:tgtEl>
                                        <p:attrNameLst>
                                          <p:attrName>style.visibility</p:attrName>
                                        </p:attrNameLst>
                                      </p:cBhvr>
                                      <p:to>
                                        <p:strVal val="visible"/>
                                      </p:to>
                                    </p:set>
                                    <p:animEffect transition="in" filter="dissolve">
                                      <p:cBhvr>
                                        <p:cTn id="26" dur="500"/>
                                        <p:tgtEl>
                                          <p:spTgt spid="103"/>
                                        </p:tgtEl>
                                      </p:cBhvr>
                                    </p:animEffect>
                                  </p:childTnLst>
                                </p:cTn>
                              </p:par>
                              <p:par>
                                <p:cTn id="27" presetID="9" presetClass="entr" presetSubtype="0" fill="hold"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dissolve">
                                      <p:cBhvr>
                                        <p:cTn id="29" dur="500"/>
                                        <p:tgtEl>
                                          <p:spTgt spid="96"/>
                                        </p:tgtEl>
                                      </p:cBhvr>
                                    </p:animEffect>
                                  </p:childTnLst>
                                </p:cTn>
                              </p:par>
                              <p:par>
                                <p:cTn id="30" presetID="9" presetClass="entr" presetSubtype="0" fill="hold" nodeType="withEffect">
                                  <p:stCondLst>
                                    <p:cond delay="0"/>
                                  </p:stCondLst>
                                  <p:childTnLst>
                                    <p:set>
                                      <p:cBhvr>
                                        <p:cTn id="31" dur="1" fill="hold">
                                          <p:stCondLst>
                                            <p:cond delay="0"/>
                                          </p:stCondLst>
                                        </p:cTn>
                                        <p:tgtEl>
                                          <p:spTgt spid="100"/>
                                        </p:tgtEl>
                                        <p:attrNameLst>
                                          <p:attrName>style.visibility</p:attrName>
                                        </p:attrNameLst>
                                      </p:cBhvr>
                                      <p:to>
                                        <p:strVal val="visible"/>
                                      </p:to>
                                    </p:set>
                                    <p:animEffect transition="in" filter="dissolve">
                                      <p:cBhvr>
                                        <p:cTn id="32" dur="500"/>
                                        <p:tgtEl>
                                          <p:spTgt spid="10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13"/>
                                        </p:tgtEl>
                                        <p:attrNameLst>
                                          <p:attrName>style.visibility</p:attrName>
                                        </p:attrNameLst>
                                      </p:cBhvr>
                                      <p:to>
                                        <p:strVal val="visible"/>
                                      </p:to>
                                    </p:set>
                                    <p:animEffect transition="in" filter="dissolve">
                                      <p:cBhvr>
                                        <p:cTn id="35" dur="500"/>
                                        <p:tgtEl>
                                          <p:spTgt spid="113"/>
                                        </p:tgtEl>
                                      </p:cBhvr>
                                    </p:animEffect>
                                  </p:childTnLst>
                                </p:cTn>
                              </p:par>
                              <p:par>
                                <p:cTn id="36" presetID="9" presetClass="entr" presetSubtype="0" fill="hold" nodeType="withEffect">
                                  <p:stCondLst>
                                    <p:cond delay="0"/>
                                  </p:stCondLst>
                                  <p:childTnLst>
                                    <p:set>
                                      <p:cBhvr>
                                        <p:cTn id="37" dur="1" fill="hold">
                                          <p:stCondLst>
                                            <p:cond delay="0"/>
                                          </p:stCondLst>
                                        </p:cTn>
                                        <p:tgtEl>
                                          <p:spTgt spid="115"/>
                                        </p:tgtEl>
                                        <p:attrNameLst>
                                          <p:attrName>style.visibility</p:attrName>
                                        </p:attrNameLst>
                                      </p:cBhvr>
                                      <p:to>
                                        <p:strVal val="visible"/>
                                      </p:to>
                                    </p:set>
                                    <p:animEffect transition="in" filter="dissolve">
                                      <p:cBhvr>
                                        <p:cTn id="38" dur="500"/>
                                        <p:tgtEl>
                                          <p:spTgt spid="115"/>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dissolve">
                                      <p:cBhvr>
                                        <p:cTn id="41" dur="500"/>
                                        <p:tgtEl>
                                          <p:spTgt spid="75"/>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02"/>
                                        </p:tgtEl>
                                        <p:attrNameLst>
                                          <p:attrName>style.visibility</p:attrName>
                                        </p:attrNameLst>
                                      </p:cBhvr>
                                      <p:to>
                                        <p:strVal val="visible"/>
                                      </p:to>
                                    </p:set>
                                    <p:animEffect transition="in" filter="dissolve">
                                      <p:cBhvr>
                                        <p:cTn id="44" dur="500"/>
                                        <p:tgtEl>
                                          <p:spTgt spid="102"/>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dissolv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30"/>
                                        </p:tgtEl>
                                        <p:attrNameLst>
                                          <p:attrName>style.visibility</p:attrName>
                                        </p:attrNameLst>
                                      </p:cBhvr>
                                      <p:to>
                                        <p:strVal val="visible"/>
                                      </p:to>
                                    </p:set>
                                    <p:animEffect transition="in" filter="dissolve">
                                      <p:cBhvr>
                                        <p:cTn id="54" dur="500"/>
                                        <p:tgtEl>
                                          <p:spTgt spid="130"/>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dissolve">
                                      <p:cBhvr>
                                        <p:cTn id="5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13" grpId="0"/>
      <p:bldP spid="51" grpId="0"/>
      <p:bldP spid="129" grpId="0"/>
      <p:bldP spid="130" grpId="0"/>
      <p:bldP spid="102" grpId="0" animBg="1"/>
      <p:bldP spid="7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Box 180"/>
          <p:cNvSpPr txBox="1">
            <a:spLocks/>
          </p:cNvSpPr>
          <p:nvPr/>
        </p:nvSpPr>
        <p:spPr bwMode="auto">
          <a:xfrm>
            <a:off x="263684" y="359441"/>
            <a:ext cx="6365716" cy="19297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The chair </a:t>
            </a:r>
            <a:r>
              <a:rPr lang="en-US" sz="2000" dirty="0">
                <a:latin typeface="Times New Roman"/>
                <a:cs typeface="Times New Roman"/>
              </a:rPr>
              <a:t>is now </a:t>
            </a:r>
            <a:r>
              <a:rPr lang="en-US" sz="2000" dirty="0">
                <a:solidFill>
                  <a:srgbClr val="FF0000"/>
                </a:solidFill>
                <a:latin typeface="Times New Roman"/>
                <a:cs typeface="Times New Roman"/>
              </a:rPr>
              <a:t>placed at the edge </a:t>
            </a:r>
            <a:r>
              <a:rPr lang="en-US" sz="2000" dirty="0">
                <a:latin typeface="Times New Roman"/>
                <a:cs typeface="Times New Roman"/>
              </a:rPr>
              <a:t>of the platform.  It is </a:t>
            </a:r>
            <a:r>
              <a:rPr lang="en-US" sz="2000" dirty="0">
                <a:solidFill>
                  <a:srgbClr val="0000FF"/>
                </a:solidFill>
                <a:latin typeface="Times New Roman"/>
                <a:cs typeface="Times New Roman"/>
              </a:rPr>
              <a:t>still rigged </a:t>
            </a:r>
            <a:r>
              <a:rPr lang="en-US" sz="2000" dirty="0">
                <a:latin typeface="Times New Roman"/>
                <a:cs typeface="Times New Roman"/>
              </a:rPr>
              <a:t>to always </a:t>
            </a:r>
            <a:r>
              <a:rPr lang="en-US" sz="2000" dirty="0">
                <a:solidFill>
                  <a:srgbClr val="0000FF"/>
                </a:solidFill>
                <a:latin typeface="Times New Roman"/>
                <a:cs typeface="Times New Roman"/>
              </a:rPr>
              <a:t>face toward the wall</a:t>
            </a:r>
            <a:r>
              <a:rPr lang="en-US" sz="2000" dirty="0">
                <a:latin typeface="Times New Roman"/>
                <a:cs typeface="Times New Roman"/>
              </a:rPr>
              <a:t>.  Just as was the previous case, it </a:t>
            </a:r>
            <a:r>
              <a:rPr lang="en-US" sz="2000" dirty="0">
                <a:solidFill>
                  <a:srgbClr val="FF0000"/>
                </a:solidFill>
                <a:latin typeface="Times New Roman"/>
                <a:cs typeface="Times New Roman"/>
              </a:rPr>
              <a:t>takes 10 seconds </a:t>
            </a:r>
            <a:r>
              <a:rPr lang="en-US" sz="2000" dirty="0">
                <a:latin typeface="Times New Roman"/>
                <a:cs typeface="Times New Roman"/>
              </a:rPr>
              <a:t>for the disk </a:t>
            </a:r>
            <a:r>
              <a:rPr lang="en-US" sz="2000" dirty="0">
                <a:solidFill>
                  <a:srgbClr val="FF0000"/>
                </a:solidFill>
                <a:latin typeface="Times New Roman"/>
                <a:cs typeface="Times New Roman"/>
              </a:rPr>
              <a:t>to move </a:t>
            </a:r>
            <a:r>
              <a:rPr lang="en-US" sz="2000" dirty="0">
                <a:latin typeface="Times New Roman"/>
                <a:cs typeface="Times New Roman"/>
              </a:rPr>
              <a:t>through </a:t>
            </a:r>
            <a:r>
              <a:rPr lang="en-US" sz="2000" dirty="0">
                <a:solidFill>
                  <a:srgbClr val="FF0000"/>
                </a:solidFill>
                <a:latin typeface="Times New Roman"/>
                <a:cs typeface="Times New Roman"/>
              </a:rPr>
              <a:t>one rotation</a:t>
            </a:r>
            <a:r>
              <a:rPr lang="en-US" sz="2000" dirty="0">
                <a:latin typeface="Times New Roman"/>
                <a:cs typeface="Times New Roman"/>
              </a:rPr>
              <a:t>.  </a:t>
            </a:r>
            <a:r>
              <a:rPr lang="en-US" sz="2000" dirty="0">
                <a:solidFill>
                  <a:srgbClr val="0000FF"/>
                </a:solidFill>
                <a:latin typeface="Times New Roman"/>
                <a:cs typeface="Times New Roman"/>
              </a:rPr>
              <a:t>From your perspective</a:t>
            </a:r>
            <a:r>
              <a:rPr lang="en-US" sz="2000" dirty="0">
                <a:latin typeface="Times New Roman"/>
                <a:cs typeface="Times New Roman"/>
              </a:rPr>
              <a:t>, </a:t>
            </a:r>
            <a:r>
              <a:rPr lang="en-US" sz="2000" dirty="0">
                <a:solidFill>
                  <a:srgbClr val="008000"/>
                </a:solidFill>
                <a:latin typeface="Times New Roman"/>
                <a:cs typeface="Times New Roman"/>
              </a:rPr>
              <a:t>what does the motion look like</a:t>
            </a:r>
            <a:r>
              <a:rPr lang="en-US" sz="2000" dirty="0">
                <a:latin typeface="Times New Roman"/>
                <a:cs typeface="Times New Roman"/>
              </a:rPr>
              <a:t>, and </a:t>
            </a:r>
            <a:r>
              <a:rPr lang="en-US" sz="2000" dirty="0">
                <a:solidFill>
                  <a:srgbClr val="0000FF"/>
                </a:solidFill>
                <a:latin typeface="Times New Roman"/>
                <a:cs typeface="Times New Roman"/>
              </a:rPr>
              <a:t>what is </a:t>
            </a:r>
            <a:r>
              <a:rPr lang="en-US" sz="2000" dirty="0">
                <a:latin typeface="Times New Roman"/>
                <a:cs typeface="Times New Roman"/>
              </a:rPr>
              <a:t>the </a:t>
            </a:r>
            <a:r>
              <a:rPr lang="en-US" sz="2000" dirty="0">
                <a:solidFill>
                  <a:srgbClr val="0000FF"/>
                </a:solidFill>
                <a:latin typeface="Times New Roman"/>
                <a:cs typeface="Times New Roman"/>
              </a:rPr>
              <a:t>angular velocity </a:t>
            </a:r>
            <a:r>
              <a:rPr lang="en-US" sz="2000" dirty="0">
                <a:latin typeface="Times New Roman"/>
                <a:cs typeface="Times New Roman"/>
              </a:rPr>
              <a:t>of the disk </a:t>
            </a:r>
            <a:r>
              <a:rPr lang="en-US" sz="2000" dirty="0">
                <a:solidFill>
                  <a:srgbClr val="FF0000"/>
                </a:solidFill>
                <a:latin typeface="Times New Roman"/>
                <a:cs typeface="Times New Roman"/>
              </a:rPr>
              <a:t>about your position</a:t>
            </a:r>
            <a:r>
              <a:rPr lang="en-US" sz="2000" dirty="0">
                <a:latin typeface="Times New Roman"/>
                <a:cs typeface="Times New Roman"/>
              </a:rPr>
              <a:t>?</a:t>
            </a:r>
          </a:p>
        </p:txBody>
      </p:sp>
      <p:sp>
        <p:nvSpPr>
          <p:cNvPr id="17415" name="Rectangle 182"/>
          <p:cNvSpPr>
            <a:spLocks/>
          </p:cNvSpPr>
          <p:nvPr/>
        </p:nvSpPr>
        <p:spPr bwMode="auto">
          <a:xfrm>
            <a:off x="0" y="0"/>
            <a:ext cx="9144000" cy="6858000"/>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82296" tIns="41148" rIns="82296" bIns="41148" anchor="ctr"/>
          <a:lstStyle/>
          <a:p>
            <a:endParaRPr lang="en-US"/>
          </a:p>
        </p:txBody>
      </p:sp>
      <p:sp>
        <p:nvSpPr>
          <p:cNvPr id="14" name="Text Box 19"/>
          <p:cNvSpPr txBox="1">
            <a:spLocks/>
          </p:cNvSpPr>
          <p:nvPr/>
        </p:nvSpPr>
        <p:spPr bwMode="auto">
          <a:xfrm>
            <a:off x="8568708" y="6477000"/>
            <a:ext cx="42827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dirty="0">
                <a:solidFill>
                  <a:srgbClr val="000000"/>
                </a:solidFill>
                <a:latin typeface="Times New Roman"/>
                <a:cs typeface="Times New Roman"/>
                <a:sym typeface="Gill Sans" charset="0"/>
              </a:rPr>
              <a:t>19.)</a:t>
            </a:r>
          </a:p>
        </p:txBody>
      </p:sp>
      <p:sp>
        <p:nvSpPr>
          <p:cNvPr id="51" name="Text Box 180"/>
          <p:cNvSpPr txBox="1">
            <a:spLocks/>
          </p:cNvSpPr>
          <p:nvPr/>
        </p:nvSpPr>
        <p:spPr bwMode="auto">
          <a:xfrm>
            <a:off x="517683" y="2289200"/>
            <a:ext cx="6948329" cy="39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Following the motion as seen by you in the chair at the edge:</a:t>
            </a:r>
            <a:endParaRPr lang="en-US" sz="2000" dirty="0">
              <a:latin typeface="Times New Roman"/>
              <a:cs typeface="Times New Roman"/>
            </a:endParaRPr>
          </a:p>
        </p:txBody>
      </p:sp>
      <p:sp>
        <p:nvSpPr>
          <p:cNvPr id="22" name="Oval 21"/>
          <p:cNvSpPr/>
          <p:nvPr/>
        </p:nvSpPr>
        <p:spPr>
          <a:xfrm>
            <a:off x="7156549" y="1058094"/>
            <a:ext cx="1546225" cy="1546225"/>
          </a:xfrm>
          <a:prstGeom prst="ellipse">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Line 31"/>
          <p:cNvSpPr>
            <a:spLocks noChangeShapeType="1"/>
          </p:cNvSpPr>
          <p:nvPr/>
        </p:nvSpPr>
        <p:spPr bwMode="auto">
          <a:xfrm flipH="1">
            <a:off x="7930811" y="929569"/>
            <a:ext cx="0" cy="1854427"/>
          </a:xfrm>
          <a:prstGeom prst="line">
            <a:avLst/>
          </a:prstGeom>
          <a:noFill/>
          <a:ln w="9525" cmpd="sng">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24" name="Group 23"/>
          <p:cNvGrpSpPr/>
          <p:nvPr/>
        </p:nvGrpSpPr>
        <p:grpSpPr>
          <a:xfrm rot="7299133">
            <a:off x="7689422" y="803530"/>
            <a:ext cx="480194" cy="545431"/>
            <a:chOff x="6968697" y="2505075"/>
            <a:chExt cx="480194" cy="545431"/>
          </a:xfrm>
        </p:grpSpPr>
        <p:sp>
          <p:nvSpPr>
            <p:cNvPr id="25" name="Arc 24"/>
            <p:cNvSpPr/>
            <p:nvPr/>
          </p:nvSpPr>
          <p:spPr>
            <a:xfrm>
              <a:off x="6968697" y="2570312"/>
              <a:ext cx="480194" cy="480194"/>
            </a:xfrm>
            <a:prstGeom prst="arc">
              <a:avLst>
                <a:gd name="adj1" fmla="val 13601336"/>
                <a:gd name="adj2" fmla="val 1311857"/>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6" name="Straight Connector 25"/>
            <p:cNvCxnSpPr>
              <a:stCxn id="25" idx="0"/>
            </p:cNvCxnSpPr>
            <p:nvPr/>
          </p:nvCxnSpPr>
          <p:spPr>
            <a:xfrm flipV="1">
              <a:off x="7044097" y="2505075"/>
              <a:ext cx="112353" cy="13063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7044097" y="2635627"/>
              <a:ext cx="164697"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28" name="Object 3"/>
          <p:cNvGraphicFramePr>
            <a:graphicFrameLocks noChangeAspect="1"/>
          </p:cNvGraphicFramePr>
          <p:nvPr/>
        </p:nvGraphicFramePr>
        <p:xfrm>
          <a:off x="8071213" y="1173520"/>
          <a:ext cx="247650" cy="225425"/>
        </p:xfrm>
        <a:graphic>
          <a:graphicData uri="http://schemas.openxmlformats.org/presentationml/2006/ole">
            <mc:AlternateContent xmlns:mc="http://schemas.openxmlformats.org/markup-compatibility/2006">
              <mc:Choice xmlns:v="urn:schemas-microsoft-com:vml" Requires="v">
                <p:oleObj spid="_x0000_s39958" name="Equation" r:id="rId4" imgW="152400" imgH="139700" progId="Equation.DSMT4">
                  <p:embed/>
                </p:oleObj>
              </mc:Choice>
              <mc:Fallback>
                <p:oleObj name="Equation" r:id="rId4" imgW="152400" imgH="139700" progId="Equation.DSMT4">
                  <p:embed/>
                  <p:pic>
                    <p:nvPicPr>
                      <p:cNvPr id="28" name="Object 3"/>
                      <p:cNvPicPr>
                        <a:picLocks noChangeAspect="1" noChangeArrowheads="1"/>
                      </p:cNvPicPr>
                      <p:nvPr/>
                    </p:nvPicPr>
                    <p:blipFill>
                      <a:blip r:embed="rId5"/>
                      <a:srcRect/>
                      <a:stretch>
                        <a:fillRect/>
                      </a:stretch>
                    </p:blipFill>
                    <p:spPr bwMode="auto">
                      <a:xfrm>
                        <a:off x="8071213" y="1173520"/>
                        <a:ext cx="247650" cy="225425"/>
                      </a:xfrm>
                      <a:prstGeom prst="rect">
                        <a:avLst/>
                      </a:prstGeom>
                      <a:noFill/>
                      <a:ln>
                        <a:noFill/>
                      </a:ln>
                      <a:effectLst/>
                    </p:spPr>
                  </p:pic>
                </p:oleObj>
              </mc:Fallback>
            </mc:AlternateContent>
          </a:graphicData>
        </a:graphic>
      </p:graphicFrame>
      <p:sp>
        <p:nvSpPr>
          <p:cNvPr id="29" name="Rectangle 28"/>
          <p:cNvSpPr/>
          <p:nvPr/>
        </p:nvSpPr>
        <p:spPr>
          <a:xfrm>
            <a:off x="7890927" y="1022955"/>
            <a:ext cx="79768" cy="79768"/>
          </a:xfrm>
          <a:prstGeom prst="rect">
            <a:avLst/>
          </a:prstGeom>
          <a:solidFill>
            <a:srgbClr val="FF0000"/>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Line 27"/>
          <p:cNvSpPr>
            <a:spLocks noChangeShapeType="1"/>
          </p:cNvSpPr>
          <p:nvPr/>
        </p:nvSpPr>
        <p:spPr bwMode="auto">
          <a:xfrm>
            <a:off x="7002229" y="540113"/>
            <a:ext cx="0" cy="275926"/>
          </a:xfrm>
          <a:prstGeom prst="line">
            <a:avLst/>
          </a:prstGeom>
          <a:noFill/>
          <a:ln w="38100">
            <a:solidFill>
              <a:srgbClr val="0000FF"/>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31" name="Line 27"/>
          <p:cNvSpPr>
            <a:spLocks noChangeShapeType="1"/>
          </p:cNvSpPr>
          <p:nvPr/>
        </p:nvSpPr>
        <p:spPr bwMode="auto">
          <a:xfrm>
            <a:off x="7460317" y="540113"/>
            <a:ext cx="0" cy="275926"/>
          </a:xfrm>
          <a:prstGeom prst="line">
            <a:avLst/>
          </a:prstGeom>
          <a:noFill/>
          <a:ln w="38100">
            <a:solidFill>
              <a:srgbClr val="0000FF"/>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32" name="Line 27"/>
          <p:cNvSpPr>
            <a:spLocks noChangeShapeType="1"/>
          </p:cNvSpPr>
          <p:nvPr/>
        </p:nvSpPr>
        <p:spPr bwMode="auto">
          <a:xfrm>
            <a:off x="7918405" y="540113"/>
            <a:ext cx="0" cy="275926"/>
          </a:xfrm>
          <a:prstGeom prst="line">
            <a:avLst/>
          </a:prstGeom>
          <a:noFill/>
          <a:ln w="38100">
            <a:solidFill>
              <a:srgbClr val="0000FF"/>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33" name="Line 27"/>
          <p:cNvSpPr>
            <a:spLocks noChangeShapeType="1"/>
          </p:cNvSpPr>
          <p:nvPr/>
        </p:nvSpPr>
        <p:spPr bwMode="auto">
          <a:xfrm>
            <a:off x="8376493" y="540113"/>
            <a:ext cx="0" cy="275926"/>
          </a:xfrm>
          <a:prstGeom prst="line">
            <a:avLst/>
          </a:prstGeom>
          <a:noFill/>
          <a:ln w="38100">
            <a:solidFill>
              <a:srgbClr val="0000FF"/>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34" name="Line 27"/>
          <p:cNvSpPr>
            <a:spLocks noChangeShapeType="1"/>
          </p:cNvSpPr>
          <p:nvPr/>
        </p:nvSpPr>
        <p:spPr bwMode="auto">
          <a:xfrm>
            <a:off x="8834581" y="540113"/>
            <a:ext cx="0" cy="275926"/>
          </a:xfrm>
          <a:prstGeom prst="line">
            <a:avLst/>
          </a:prstGeom>
          <a:noFill/>
          <a:ln w="38100">
            <a:solidFill>
              <a:srgbClr val="0000FF"/>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graphicFrame>
        <p:nvGraphicFramePr>
          <p:cNvPr id="35" name="Object 3"/>
          <p:cNvGraphicFramePr>
            <a:graphicFrameLocks noChangeAspect="1"/>
          </p:cNvGraphicFramePr>
          <p:nvPr/>
        </p:nvGraphicFramePr>
        <p:xfrm>
          <a:off x="7466013" y="192750"/>
          <a:ext cx="866775" cy="266700"/>
        </p:xfrm>
        <a:graphic>
          <a:graphicData uri="http://schemas.openxmlformats.org/presentationml/2006/ole">
            <mc:AlternateContent xmlns:mc="http://schemas.openxmlformats.org/markup-compatibility/2006">
              <mc:Choice xmlns:v="urn:schemas-microsoft-com:vml" Requires="v">
                <p:oleObj spid="_x0000_s39959" name="Equation" r:id="rId6" imgW="533400" imgH="165100" progId="Equation.DSMT4">
                  <p:embed/>
                </p:oleObj>
              </mc:Choice>
              <mc:Fallback>
                <p:oleObj name="Equation" r:id="rId6" imgW="533400" imgH="165100" progId="Equation.DSMT4">
                  <p:embed/>
                  <p:pic>
                    <p:nvPicPr>
                      <p:cNvPr id="35" name="Object 3"/>
                      <p:cNvPicPr>
                        <a:picLocks noChangeAspect="1" noChangeArrowheads="1"/>
                      </p:cNvPicPr>
                      <p:nvPr/>
                    </p:nvPicPr>
                    <p:blipFill>
                      <a:blip r:embed="rId7"/>
                      <a:srcRect/>
                      <a:stretch>
                        <a:fillRect/>
                      </a:stretch>
                    </p:blipFill>
                    <p:spPr bwMode="auto">
                      <a:xfrm>
                        <a:off x="7466013" y="192750"/>
                        <a:ext cx="866775" cy="266700"/>
                      </a:xfrm>
                      <a:prstGeom prst="rect">
                        <a:avLst/>
                      </a:prstGeom>
                      <a:noFill/>
                      <a:ln>
                        <a:noFill/>
                      </a:ln>
                      <a:effectLst/>
                    </p:spPr>
                  </p:pic>
                </p:oleObj>
              </mc:Fallback>
            </mc:AlternateContent>
          </a:graphicData>
        </a:graphic>
      </p:graphicFrame>
      <p:graphicFrame>
        <p:nvGraphicFramePr>
          <p:cNvPr id="36" name="Object 3"/>
          <p:cNvGraphicFramePr>
            <a:graphicFrameLocks noChangeAspect="1"/>
          </p:cNvGraphicFramePr>
          <p:nvPr/>
        </p:nvGraphicFramePr>
        <p:xfrm>
          <a:off x="7269163" y="876962"/>
          <a:ext cx="577850" cy="266700"/>
        </p:xfrm>
        <a:graphic>
          <a:graphicData uri="http://schemas.openxmlformats.org/presentationml/2006/ole">
            <mc:AlternateContent xmlns:mc="http://schemas.openxmlformats.org/markup-compatibility/2006">
              <mc:Choice xmlns:v="urn:schemas-microsoft-com:vml" Requires="v">
                <p:oleObj spid="_x0000_s39960" name="Equation" r:id="rId8" imgW="355600" imgH="165100" progId="Equation.DSMT4">
                  <p:embed/>
                </p:oleObj>
              </mc:Choice>
              <mc:Fallback>
                <p:oleObj name="Equation" r:id="rId8" imgW="355600" imgH="165100" progId="Equation.DSMT4">
                  <p:embed/>
                  <p:pic>
                    <p:nvPicPr>
                      <p:cNvPr id="36" name="Object 3"/>
                      <p:cNvPicPr>
                        <a:picLocks noChangeAspect="1" noChangeArrowheads="1"/>
                      </p:cNvPicPr>
                      <p:nvPr/>
                    </p:nvPicPr>
                    <p:blipFill>
                      <a:blip r:embed="rId9"/>
                      <a:srcRect/>
                      <a:stretch>
                        <a:fillRect/>
                      </a:stretch>
                    </p:blipFill>
                    <p:spPr bwMode="auto">
                      <a:xfrm>
                        <a:off x="7269163" y="876962"/>
                        <a:ext cx="577850" cy="266700"/>
                      </a:xfrm>
                      <a:prstGeom prst="rect">
                        <a:avLst/>
                      </a:prstGeom>
                      <a:noFill/>
                      <a:ln>
                        <a:noFill/>
                      </a:ln>
                      <a:effectLst/>
                    </p:spPr>
                  </p:pic>
                </p:oleObj>
              </mc:Fallback>
            </mc:AlternateContent>
          </a:graphicData>
        </a:graphic>
      </p:graphicFrame>
      <p:grpSp>
        <p:nvGrpSpPr>
          <p:cNvPr id="4" name="Group 3"/>
          <p:cNvGrpSpPr/>
          <p:nvPr/>
        </p:nvGrpSpPr>
        <p:grpSpPr>
          <a:xfrm>
            <a:off x="5071593" y="4387014"/>
            <a:ext cx="917674" cy="1156034"/>
            <a:chOff x="895449" y="3833349"/>
            <a:chExt cx="1546225" cy="1947847"/>
          </a:xfrm>
        </p:grpSpPr>
        <p:sp>
          <p:nvSpPr>
            <p:cNvPr id="37" name="Oval 36"/>
            <p:cNvSpPr/>
            <p:nvPr/>
          </p:nvSpPr>
          <p:spPr>
            <a:xfrm>
              <a:off x="895449" y="4055294"/>
              <a:ext cx="1546225" cy="1546225"/>
            </a:xfrm>
            <a:prstGeom prst="ellipse">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Line 31"/>
            <p:cNvSpPr>
              <a:spLocks noChangeShapeType="1"/>
            </p:cNvSpPr>
            <p:nvPr/>
          </p:nvSpPr>
          <p:spPr bwMode="auto">
            <a:xfrm flipH="1">
              <a:off x="1669711" y="3926769"/>
              <a:ext cx="0" cy="1854427"/>
            </a:xfrm>
            <a:prstGeom prst="line">
              <a:avLst/>
            </a:prstGeom>
            <a:noFill/>
            <a:ln w="9525" cmpd="sng">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39" name="Group 38"/>
            <p:cNvGrpSpPr/>
            <p:nvPr/>
          </p:nvGrpSpPr>
          <p:grpSpPr>
            <a:xfrm rot="7299133">
              <a:off x="1428322" y="3800730"/>
              <a:ext cx="480194" cy="545431"/>
              <a:chOff x="6968697" y="2505075"/>
              <a:chExt cx="480194" cy="545431"/>
            </a:xfrm>
          </p:grpSpPr>
          <p:sp>
            <p:nvSpPr>
              <p:cNvPr id="40" name="Arc 39"/>
              <p:cNvSpPr/>
              <p:nvPr/>
            </p:nvSpPr>
            <p:spPr>
              <a:xfrm>
                <a:off x="6968697" y="2570312"/>
                <a:ext cx="480194" cy="480194"/>
              </a:xfrm>
              <a:prstGeom prst="arc">
                <a:avLst>
                  <a:gd name="adj1" fmla="val 13601336"/>
                  <a:gd name="adj2" fmla="val 1311857"/>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1" name="Straight Connector 40"/>
              <p:cNvCxnSpPr>
                <a:stCxn id="40" idx="0"/>
              </p:cNvCxnSpPr>
              <p:nvPr/>
            </p:nvCxnSpPr>
            <p:spPr>
              <a:xfrm flipV="1">
                <a:off x="7044097" y="2505075"/>
                <a:ext cx="112353" cy="13063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044097" y="2635627"/>
                <a:ext cx="164697"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47" name="Rectangle 46"/>
            <p:cNvSpPr/>
            <p:nvPr/>
          </p:nvSpPr>
          <p:spPr>
            <a:xfrm>
              <a:off x="1629827" y="4020155"/>
              <a:ext cx="79768" cy="79768"/>
            </a:xfrm>
            <a:prstGeom prst="rect">
              <a:avLst/>
            </a:prstGeom>
            <a:solidFill>
              <a:srgbClr val="FF0000"/>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6" name="Line 27"/>
          <p:cNvSpPr>
            <a:spLocks noChangeShapeType="1"/>
          </p:cNvSpPr>
          <p:nvPr/>
        </p:nvSpPr>
        <p:spPr bwMode="auto">
          <a:xfrm>
            <a:off x="5660583" y="3319982"/>
            <a:ext cx="0" cy="275926"/>
          </a:xfrm>
          <a:prstGeom prst="line">
            <a:avLst/>
          </a:prstGeom>
          <a:noFill/>
          <a:ln w="38100">
            <a:solidFill>
              <a:srgbClr val="0000FF"/>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57" name="Line 27"/>
          <p:cNvSpPr>
            <a:spLocks noChangeShapeType="1"/>
          </p:cNvSpPr>
          <p:nvPr/>
        </p:nvSpPr>
        <p:spPr bwMode="auto">
          <a:xfrm>
            <a:off x="6118671" y="3319982"/>
            <a:ext cx="0" cy="275926"/>
          </a:xfrm>
          <a:prstGeom prst="line">
            <a:avLst/>
          </a:prstGeom>
          <a:noFill/>
          <a:ln w="38100">
            <a:solidFill>
              <a:srgbClr val="0000FF"/>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58" name="Line 27"/>
          <p:cNvSpPr>
            <a:spLocks noChangeShapeType="1"/>
          </p:cNvSpPr>
          <p:nvPr/>
        </p:nvSpPr>
        <p:spPr bwMode="auto">
          <a:xfrm>
            <a:off x="6576759" y="3319982"/>
            <a:ext cx="0" cy="275926"/>
          </a:xfrm>
          <a:prstGeom prst="line">
            <a:avLst/>
          </a:prstGeom>
          <a:noFill/>
          <a:ln w="38100">
            <a:solidFill>
              <a:srgbClr val="0000FF"/>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59" name="Line 27"/>
          <p:cNvSpPr>
            <a:spLocks noChangeShapeType="1"/>
          </p:cNvSpPr>
          <p:nvPr/>
        </p:nvSpPr>
        <p:spPr bwMode="auto">
          <a:xfrm>
            <a:off x="7034847" y="3319982"/>
            <a:ext cx="0" cy="275926"/>
          </a:xfrm>
          <a:prstGeom prst="line">
            <a:avLst/>
          </a:prstGeom>
          <a:noFill/>
          <a:ln w="38100">
            <a:solidFill>
              <a:srgbClr val="0000FF"/>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60" name="Line 27"/>
          <p:cNvSpPr>
            <a:spLocks noChangeShapeType="1"/>
          </p:cNvSpPr>
          <p:nvPr/>
        </p:nvSpPr>
        <p:spPr bwMode="auto">
          <a:xfrm>
            <a:off x="7492935" y="3319982"/>
            <a:ext cx="0" cy="275926"/>
          </a:xfrm>
          <a:prstGeom prst="line">
            <a:avLst/>
          </a:prstGeom>
          <a:noFill/>
          <a:ln w="38100">
            <a:solidFill>
              <a:srgbClr val="0000FF"/>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graphicFrame>
        <p:nvGraphicFramePr>
          <p:cNvPr id="61" name="Object 3"/>
          <p:cNvGraphicFramePr>
            <a:graphicFrameLocks noChangeAspect="1"/>
          </p:cNvGraphicFramePr>
          <p:nvPr/>
        </p:nvGraphicFramePr>
        <p:xfrm>
          <a:off x="5810082" y="2972619"/>
          <a:ext cx="866775" cy="266700"/>
        </p:xfrm>
        <a:graphic>
          <a:graphicData uri="http://schemas.openxmlformats.org/presentationml/2006/ole">
            <mc:AlternateContent xmlns:mc="http://schemas.openxmlformats.org/markup-compatibility/2006">
              <mc:Choice xmlns:v="urn:schemas-microsoft-com:vml" Requires="v">
                <p:oleObj spid="_x0000_s39961" name="Equation" r:id="rId10" imgW="533400" imgH="165100" progId="Equation.DSMT4">
                  <p:embed/>
                </p:oleObj>
              </mc:Choice>
              <mc:Fallback>
                <p:oleObj name="Equation" r:id="rId10" imgW="533400" imgH="165100" progId="Equation.DSMT4">
                  <p:embed/>
                  <p:pic>
                    <p:nvPicPr>
                      <p:cNvPr id="61" name="Object 3"/>
                      <p:cNvPicPr>
                        <a:picLocks noChangeAspect="1" noChangeArrowheads="1"/>
                      </p:cNvPicPr>
                      <p:nvPr/>
                    </p:nvPicPr>
                    <p:blipFill>
                      <a:blip r:embed="rId11"/>
                      <a:srcRect/>
                      <a:stretch>
                        <a:fillRect/>
                      </a:stretch>
                    </p:blipFill>
                    <p:spPr bwMode="auto">
                      <a:xfrm>
                        <a:off x="5810082" y="2972619"/>
                        <a:ext cx="866775" cy="266700"/>
                      </a:xfrm>
                      <a:prstGeom prst="rect">
                        <a:avLst/>
                      </a:prstGeom>
                      <a:noFill/>
                      <a:ln>
                        <a:noFill/>
                      </a:ln>
                      <a:effectLst/>
                    </p:spPr>
                  </p:pic>
                </p:oleObj>
              </mc:Fallback>
            </mc:AlternateContent>
          </a:graphicData>
        </a:graphic>
      </p:graphicFrame>
      <p:graphicFrame>
        <p:nvGraphicFramePr>
          <p:cNvPr id="62" name="Object 3"/>
          <p:cNvGraphicFramePr>
            <a:graphicFrameLocks noChangeAspect="1"/>
          </p:cNvGraphicFramePr>
          <p:nvPr/>
        </p:nvGraphicFramePr>
        <p:xfrm>
          <a:off x="4976933" y="4241431"/>
          <a:ext cx="577850" cy="266700"/>
        </p:xfrm>
        <a:graphic>
          <a:graphicData uri="http://schemas.openxmlformats.org/presentationml/2006/ole">
            <mc:AlternateContent xmlns:mc="http://schemas.openxmlformats.org/markup-compatibility/2006">
              <mc:Choice xmlns:v="urn:schemas-microsoft-com:vml" Requires="v">
                <p:oleObj spid="_x0000_s39962" name="Equation" r:id="rId12" imgW="355600" imgH="165100" progId="Equation.DSMT4">
                  <p:embed/>
                </p:oleObj>
              </mc:Choice>
              <mc:Fallback>
                <p:oleObj name="Equation" r:id="rId12" imgW="355600" imgH="165100" progId="Equation.DSMT4">
                  <p:embed/>
                  <p:pic>
                    <p:nvPicPr>
                      <p:cNvPr id="62" name="Object 3"/>
                      <p:cNvPicPr>
                        <a:picLocks noChangeAspect="1" noChangeArrowheads="1"/>
                      </p:cNvPicPr>
                      <p:nvPr/>
                    </p:nvPicPr>
                    <p:blipFill>
                      <a:blip r:embed="rId9"/>
                      <a:srcRect/>
                      <a:stretch>
                        <a:fillRect/>
                      </a:stretch>
                    </p:blipFill>
                    <p:spPr bwMode="auto">
                      <a:xfrm>
                        <a:off x="4976933" y="4241431"/>
                        <a:ext cx="577850" cy="266700"/>
                      </a:xfrm>
                      <a:prstGeom prst="rect">
                        <a:avLst/>
                      </a:prstGeom>
                      <a:noFill/>
                      <a:ln>
                        <a:noFill/>
                      </a:ln>
                      <a:effectLst/>
                    </p:spPr>
                  </p:pic>
                </p:oleObj>
              </mc:Fallback>
            </mc:AlternateContent>
          </a:graphicData>
        </a:graphic>
      </p:graphicFrame>
      <p:cxnSp>
        <p:nvCxnSpPr>
          <p:cNvPr id="7" name="Straight Connector 6"/>
          <p:cNvCxnSpPr/>
          <p:nvPr/>
        </p:nvCxnSpPr>
        <p:spPr>
          <a:xfrm flipV="1">
            <a:off x="5001347" y="4513627"/>
            <a:ext cx="3310449" cy="5110"/>
          </a:xfrm>
          <a:prstGeom prst="line">
            <a:avLst/>
          </a:prstGeom>
          <a:ln w="9525" cmpd="sng">
            <a:solidFill>
              <a:srgbClr val="0000FF"/>
            </a:solidFill>
            <a:prstDash val="lgDash"/>
          </a:ln>
          <a:effectLst/>
        </p:spPr>
        <p:style>
          <a:lnRef idx="2">
            <a:schemeClr val="accent1"/>
          </a:lnRef>
          <a:fillRef idx="0">
            <a:schemeClr val="accent1"/>
          </a:fillRef>
          <a:effectRef idx="1">
            <a:schemeClr val="accent1"/>
          </a:effectRef>
          <a:fontRef idx="minor">
            <a:schemeClr val="tx1"/>
          </a:fontRef>
        </p:style>
      </p:cxnSp>
      <p:sp>
        <p:nvSpPr>
          <p:cNvPr id="74" name="Oval 73"/>
          <p:cNvSpPr/>
          <p:nvPr/>
        </p:nvSpPr>
        <p:spPr>
          <a:xfrm rot="16200000">
            <a:off x="6697712" y="4059900"/>
            <a:ext cx="917674" cy="917674"/>
          </a:xfrm>
          <a:prstGeom prst="ellipse">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Line 31"/>
          <p:cNvSpPr>
            <a:spLocks noChangeShapeType="1"/>
          </p:cNvSpPr>
          <p:nvPr/>
        </p:nvSpPr>
        <p:spPr bwMode="auto">
          <a:xfrm flipH="1">
            <a:off x="7171728" y="3967760"/>
            <a:ext cx="0" cy="1100590"/>
          </a:xfrm>
          <a:prstGeom prst="line">
            <a:avLst/>
          </a:prstGeom>
          <a:noFill/>
          <a:ln w="9525" cmpd="sng">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76" name="Group 75"/>
          <p:cNvGrpSpPr/>
          <p:nvPr/>
        </p:nvGrpSpPr>
        <p:grpSpPr>
          <a:xfrm rot="1899133">
            <a:off x="6565989" y="4356967"/>
            <a:ext cx="284992" cy="323710"/>
            <a:chOff x="6968697" y="2505075"/>
            <a:chExt cx="480194" cy="545431"/>
          </a:xfrm>
        </p:grpSpPr>
        <p:sp>
          <p:nvSpPr>
            <p:cNvPr id="78" name="Arc 77"/>
            <p:cNvSpPr/>
            <p:nvPr/>
          </p:nvSpPr>
          <p:spPr>
            <a:xfrm>
              <a:off x="6968697" y="2570312"/>
              <a:ext cx="480194" cy="480194"/>
            </a:xfrm>
            <a:prstGeom prst="arc">
              <a:avLst>
                <a:gd name="adj1" fmla="val 13601336"/>
                <a:gd name="adj2" fmla="val 1311857"/>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9" name="Straight Connector 78"/>
            <p:cNvCxnSpPr>
              <a:stCxn id="78" idx="0"/>
            </p:cNvCxnSpPr>
            <p:nvPr/>
          </p:nvCxnSpPr>
          <p:spPr>
            <a:xfrm flipV="1">
              <a:off x="7044097" y="2505075"/>
              <a:ext cx="112353" cy="13063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7044097" y="2635627"/>
              <a:ext cx="164697"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77" name="Rectangle 76"/>
          <p:cNvSpPr/>
          <p:nvPr/>
        </p:nvSpPr>
        <p:spPr>
          <a:xfrm rot="16200000">
            <a:off x="6676857" y="4494384"/>
            <a:ext cx="47342" cy="47342"/>
          </a:xfrm>
          <a:prstGeom prst="rect">
            <a:avLst/>
          </a:prstGeom>
          <a:solidFill>
            <a:srgbClr val="FF0000"/>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6238874" y="4518737"/>
            <a:ext cx="917674" cy="917674"/>
          </a:xfrm>
          <a:prstGeom prst="ellipse">
            <a:avLst/>
          </a:prstGeom>
          <a:solidFill>
            <a:srgbClr val="FFFF00">
              <a:alpha val="33000"/>
            </a:srgbClr>
          </a:solid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3" name="Group 102"/>
          <p:cNvGrpSpPr/>
          <p:nvPr/>
        </p:nvGrpSpPr>
        <p:grpSpPr>
          <a:xfrm rot="7299133">
            <a:off x="6555130" y="4367654"/>
            <a:ext cx="284992" cy="323710"/>
            <a:chOff x="6968697" y="2505075"/>
            <a:chExt cx="480194" cy="545431"/>
          </a:xfrm>
        </p:grpSpPr>
        <p:sp>
          <p:nvSpPr>
            <p:cNvPr id="105" name="Arc 104"/>
            <p:cNvSpPr/>
            <p:nvPr/>
          </p:nvSpPr>
          <p:spPr>
            <a:xfrm>
              <a:off x="6968697" y="2570312"/>
              <a:ext cx="480194" cy="480194"/>
            </a:xfrm>
            <a:prstGeom prst="arc">
              <a:avLst>
                <a:gd name="adj1" fmla="val 13601336"/>
                <a:gd name="adj2" fmla="val 1311857"/>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6" name="Straight Connector 105"/>
            <p:cNvCxnSpPr>
              <a:stCxn id="105" idx="0"/>
            </p:cNvCxnSpPr>
            <p:nvPr/>
          </p:nvCxnSpPr>
          <p:spPr>
            <a:xfrm flipV="1">
              <a:off x="7044097" y="2505075"/>
              <a:ext cx="112353" cy="13063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7044097" y="2635627"/>
              <a:ext cx="164697"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104" name="Rectangle 103"/>
          <p:cNvSpPr/>
          <p:nvPr/>
        </p:nvSpPr>
        <p:spPr>
          <a:xfrm>
            <a:off x="6674728" y="4497893"/>
            <a:ext cx="47342" cy="47342"/>
          </a:xfrm>
          <a:prstGeom prst="rect">
            <a:avLst/>
          </a:prstGeom>
          <a:solidFill>
            <a:srgbClr val="FF0000"/>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Text Box 180"/>
          <p:cNvSpPr txBox="1">
            <a:spLocks/>
          </p:cNvSpPr>
          <p:nvPr/>
        </p:nvSpPr>
        <p:spPr bwMode="auto">
          <a:xfrm>
            <a:off x="263685" y="3932397"/>
            <a:ext cx="4575016" cy="698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You start </a:t>
            </a:r>
            <a:r>
              <a:rPr lang="en-US" sz="2000" dirty="0">
                <a:solidFill>
                  <a:srgbClr val="0000FF"/>
                </a:solidFill>
                <a:latin typeface="Times New Roman"/>
                <a:cs typeface="Times New Roman"/>
              </a:rPr>
              <a:t>facing away from the disk</a:t>
            </a:r>
            <a:r>
              <a:rPr lang="en-US" sz="2000" dirty="0">
                <a:latin typeface="Times New Roman"/>
                <a:cs typeface="Times New Roman"/>
              </a:rPr>
              <a:t>, seeing none of it (</a:t>
            </a:r>
            <a:r>
              <a:rPr lang="en-US" sz="2000" dirty="0">
                <a:solidFill>
                  <a:srgbClr val="0000FF"/>
                </a:solidFill>
                <a:latin typeface="Times New Roman"/>
                <a:cs typeface="Times New Roman"/>
              </a:rPr>
              <a:t>looking at the wall</a:t>
            </a:r>
            <a:r>
              <a:rPr lang="en-US" sz="2000" dirty="0">
                <a:latin typeface="Times New Roman"/>
                <a:cs typeface="Times New Roman"/>
              </a:rPr>
              <a:t>).</a:t>
            </a:r>
          </a:p>
        </p:txBody>
      </p:sp>
      <p:sp>
        <p:nvSpPr>
          <p:cNvPr id="130" name="Text Box 180"/>
          <p:cNvSpPr txBox="1">
            <a:spLocks/>
          </p:cNvSpPr>
          <p:nvPr/>
        </p:nvSpPr>
        <p:spPr bwMode="auto">
          <a:xfrm>
            <a:off x="263685" y="4758050"/>
            <a:ext cx="4575016" cy="1621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As the disk rotates,</a:t>
            </a:r>
            <a:r>
              <a:rPr lang="en-US" sz="2000" dirty="0">
                <a:latin typeface="Times New Roman"/>
                <a:cs typeface="Times New Roman"/>
              </a:rPr>
              <a:t> </a:t>
            </a:r>
            <a:r>
              <a:rPr lang="en-US" sz="2000" dirty="0">
                <a:solidFill>
                  <a:srgbClr val="0000FF"/>
                </a:solidFill>
                <a:latin typeface="Times New Roman"/>
                <a:cs typeface="Times New Roman"/>
              </a:rPr>
              <a:t>you continue to face the wall</a:t>
            </a:r>
            <a:r>
              <a:rPr lang="en-US" sz="2000" dirty="0">
                <a:latin typeface="Times New Roman"/>
                <a:cs typeface="Times New Roman"/>
              </a:rPr>
              <a:t> and the </a:t>
            </a:r>
            <a:r>
              <a:rPr lang="en-US" sz="2000" dirty="0">
                <a:solidFill>
                  <a:srgbClr val="0000FF"/>
                </a:solidFill>
                <a:latin typeface="Times New Roman"/>
                <a:cs typeface="Times New Roman"/>
              </a:rPr>
              <a:t>disk begins to come into view on your right. </a:t>
            </a:r>
            <a:r>
              <a:rPr lang="en-US" sz="2000" dirty="0">
                <a:solidFill>
                  <a:schemeClr val="tx1"/>
                </a:solidFill>
                <a:latin typeface="Times New Roman"/>
                <a:cs typeface="Times New Roman"/>
              </a:rPr>
              <a:t> In other words, the disk </a:t>
            </a:r>
            <a:r>
              <a:rPr lang="en-US" sz="2000" dirty="0">
                <a:solidFill>
                  <a:srgbClr val="008000"/>
                </a:solidFill>
                <a:latin typeface="Times New Roman"/>
                <a:cs typeface="Times New Roman"/>
              </a:rPr>
              <a:t>appears to be </a:t>
            </a:r>
            <a:r>
              <a:rPr lang="en-US" sz="2000" i="1" dirty="0">
                <a:solidFill>
                  <a:srgbClr val="008000"/>
                </a:solidFill>
                <a:latin typeface="Times New Roman"/>
                <a:cs typeface="Times New Roman"/>
              </a:rPr>
              <a:t>rotating around the axis upon which you sit</a:t>
            </a:r>
            <a:r>
              <a:rPr lang="en-US" sz="2000" dirty="0">
                <a:latin typeface="Times New Roman"/>
                <a:cs typeface="Times New Roman"/>
              </a:rPr>
              <a:t>.</a:t>
            </a:r>
          </a:p>
        </p:txBody>
      </p:sp>
      <p:graphicFrame>
        <p:nvGraphicFramePr>
          <p:cNvPr id="131" name="Object 3"/>
          <p:cNvGraphicFramePr>
            <a:graphicFrameLocks noChangeAspect="1"/>
          </p:cNvGraphicFramePr>
          <p:nvPr/>
        </p:nvGraphicFramePr>
        <p:xfrm>
          <a:off x="5163747" y="5595938"/>
          <a:ext cx="763587" cy="225425"/>
        </p:xfrm>
        <a:graphic>
          <a:graphicData uri="http://schemas.openxmlformats.org/presentationml/2006/ole">
            <mc:AlternateContent xmlns:mc="http://schemas.openxmlformats.org/markup-compatibility/2006">
              <mc:Choice xmlns:v="urn:schemas-microsoft-com:vml" Requires="v">
                <p:oleObj spid="_x0000_s39963" name="Equation" r:id="rId13" imgW="469900" imgH="139700" progId="Equation.DSMT4">
                  <p:embed/>
                </p:oleObj>
              </mc:Choice>
              <mc:Fallback>
                <p:oleObj name="Equation" r:id="rId13" imgW="469900" imgH="139700" progId="Equation.DSMT4">
                  <p:embed/>
                  <p:pic>
                    <p:nvPicPr>
                      <p:cNvPr id="131" name="Object 3"/>
                      <p:cNvPicPr>
                        <a:picLocks noChangeAspect="1" noChangeArrowheads="1"/>
                      </p:cNvPicPr>
                      <p:nvPr/>
                    </p:nvPicPr>
                    <p:blipFill>
                      <a:blip r:embed="rId14"/>
                      <a:srcRect/>
                      <a:stretch>
                        <a:fillRect/>
                      </a:stretch>
                    </p:blipFill>
                    <p:spPr bwMode="auto">
                      <a:xfrm>
                        <a:off x="5163747" y="5595938"/>
                        <a:ext cx="763587" cy="225425"/>
                      </a:xfrm>
                      <a:prstGeom prst="rect">
                        <a:avLst/>
                      </a:prstGeom>
                      <a:noFill/>
                      <a:ln>
                        <a:noFill/>
                      </a:ln>
                      <a:effectLst/>
                    </p:spPr>
                  </p:pic>
                </p:oleObj>
              </mc:Fallback>
            </mc:AlternateContent>
          </a:graphicData>
        </a:graphic>
      </p:graphicFrame>
      <p:graphicFrame>
        <p:nvGraphicFramePr>
          <p:cNvPr id="132" name="Object 3"/>
          <p:cNvGraphicFramePr>
            <a:graphicFrameLocks noChangeAspect="1"/>
          </p:cNvGraphicFramePr>
          <p:nvPr/>
        </p:nvGraphicFramePr>
        <p:xfrm>
          <a:off x="6064250" y="5608638"/>
          <a:ext cx="1712913" cy="328612"/>
        </p:xfrm>
        <a:graphic>
          <a:graphicData uri="http://schemas.openxmlformats.org/presentationml/2006/ole">
            <mc:AlternateContent xmlns:mc="http://schemas.openxmlformats.org/markup-compatibility/2006">
              <mc:Choice xmlns:v="urn:schemas-microsoft-com:vml" Requires="v">
                <p:oleObj spid="_x0000_s39964" name="Equation" r:id="rId15" imgW="1054100" imgH="203200" progId="Equation.DSMT4">
                  <p:embed/>
                </p:oleObj>
              </mc:Choice>
              <mc:Fallback>
                <p:oleObj name="Equation" r:id="rId15" imgW="1054100" imgH="203200" progId="Equation.DSMT4">
                  <p:embed/>
                  <p:pic>
                    <p:nvPicPr>
                      <p:cNvPr id="132" name="Object 3"/>
                      <p:cNvPicPr>
                        <a:picLocks noChangeAspect="1" noChangeArrowheads="1"/>
                      </p:cNvPicPr>
                      <p:nvPr/>
                    </p:nvPicPr>
                    <p:blipFill>
                      <a:blip r:embed="rId16"/>
                      <a:srcRect/>
                      <a:stretch>
                        <a:fillRect/>
                      </a:stretch>
                    </p:blipFill>
                    <p:spPr bwMode="auto">
                      <a:xfrm>
                        <a:off x="6064250" y="5608638"/>
                        <a:ext cx="1712913" cy="328612"/>
                      </a:xfrm>
                      <a:prstGeom prst="rect">
                        <a:avLst/>
                      </a:prstGeom>
                      <a:noFill/>
                      <a:ln>
                        <a:noFill/>
                      </a:ln>
                      <a:effectLst/>
                    </p:spPr>
                  </p:pic>
                </p:oleObj>
              </mc:Fallback>
            </mc:AlternateContent>
          </a:graphicData>
        </a:graphic>
      </p:graphicFrame>
      <p:sp>
        <p:nvSpPr>
          <p:cNvPr id="133" name="Line 27"/>
          <p:cNvSpPr>
            <a:spLocks noChangeShapeType="1"/>
          </p:cNvSpPr>
          <p:nvPr/>
        </p:nvSpPr>
        <p:spPr bwMode="auto">
          <a:xfrm>
            <a:off x="5202495" y="3325264"/>
            <a:ext cx="0" cy="275926"/>
          </a:xfrm>
          <a:prstGeom prst="line">
            <a:avLst/>
          </a:prstGeom>
          <a:noFill/>
          <a:ln w="38100">
            <a:solidFill>
              <a:srgbClr val="0000FF"/>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197681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dissolve">
                                      <p:cBhvr>
                                        <p:cTn id="12" dur="500"/>
                                        <p:tgtEl>
                                          <p:spTgt spid="5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dissolve">
                                      <p:cBhvr>
                                        <p:cTn id="15" dur="500"/>
                                        <p:tgtEl>
                                          <p:spTgt spid="5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dissolve">
                                      <p:cBhvr>
                                        <p:cTn id="18" dur="500"/>
                                        <p:tgtEl>
                                          <p:spTgt spid="5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dissolve">
                                      <p:cBhvr>
                                        <p:cTn id="21" dur="500"/>
                                        <p:tgtEl>
                                          <p:spTgt spid="59"/>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dissolve">
                                      <p:cBhvr>
                                        <p:cTn id="24" dur="500"/>
                                        <p:tgtEl>
                                          <p:spTgt spid="60"/>
                                        </p:tgtEl>
                                      </p:cBhvr>
                                    </p:animEffect>
                                  </p:childTnLst>
                                </p:cTn>
                              </p:par>
                              <p:par>
                                <p:cTn id="25" presetID="9"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dissolve">
                                      <p:cBhvr>
                                        <p:cTn id="27" dur="500"/>
                                        <p:tgtEl>
                                          <p:spTgt spid="6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3"/>
                                        </p:tgtEl>
                                        <p:attrNameLst>
                                          <p:attrName>style.visibility</p:attrName>
                                        </p:attrNameLst>
                                      </p:cBhvr>
                                      <p:to>
                                        <p:strVal val="visible"/>
                                      </p:to>
                                    </p:set>
                                    <p:animEffect transition="in" filter="dissolve">
                                      <p:cBhvr>
                                        <p:cTn id="30" dur="500"/>
                                        <p:tgtEl>
                                          <p:spTgt spid="13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29"/>
                                        </p:tgtEl>
                                        <p:attrNameLst>
                                          <p:attrName>style.visibility</p:attrName>
                                        </p:attrNameLst>
                                      </p:cBhvr>
                                      <p:to>
                                        <p:strVal val="visible"/>
                                      </p:to>
                                    </p:set>
                                    <p:animEffect transition="in" filter="dissolve">
                                      <p:cBhvr>
                                        <p:cTn id="33" dur="500"/>
                                        <p:tgtEl>
                                          <p:spTgt spid="129"/>
                                        </p:tgtEl>
                                      </p:cBhvr>
                                    </p:animEffect>
                                  </p:childTnLst>
                                </p:cTn>
                              </p:par>
                              <p:par>
                                <p:cTn id="34" presetID="9"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dissolve">
                                      <p:cBhvr>
                                        <p:cTn id="36" dur="500"/>
                                        <p:tgtEl>
                                          <p:spTgt spid="4"/>
                                        </p:tgtEl>
                                      </p:cBhvr>
                                    </p:animEffect>
                                  </p:childTnLst>
                                </p:cTn>
                              </p:par>
                              <p:par>
                                <p:cTn id="37" presetID="9" presetClass="entr" presetSubtype="0" fill="hold" nodeType="with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dissolve">
                                      <p:cBhvr>
                                        <p:cTn id="39" dur="500"/>
                                        <p:tgtEl>
                                          <p:spTgt spid="62"/>
                                        </p:tgtEl>
                                      </p:cBhvr>
                                    </p:animEffect>
                                  </p:childTnLst>
                                </p:cTn>
                              </p:par>
                              <p:par>
                                <p:cTn id="40" presetID="9" presetClass="entr" presetSubtype="0" fill="hold" nodeType="withEffect">
                                  <p:stCondLst>
                                    <p:cond delay="0"/>
                                  </p:stCondLst>
                                  <p:childTnLst>
                                    <p:set>
                                      <p:cBhvr>
                                        <p:cTn id="41" dur="1" fill="hold">
                                          <p:stCondLst>
                                            <p:cond delay="0"/>
                                          </p:stCondLst>
                                        </p:cTn>
                                        <p:tgtEl>
                                          <p:spTgt spid="131"/>
                                        </p:tgtEl>
                                        <p:attrNameLst>
                                          <p:attrName>style.visibility</p:attrName>
                                        </p:attrNameLst>
                                      </p:cBhvr>
                                      <p:to>
                                        <p:strVal val="visible"/>
                                      </p:to>
                                    </p:set>
                                    <p:animEffect transition="in" filter="dissolve">
                                      <p:cBhvr>
                                        <p:cTn id="42" dur="500"/>
                                        <p:tgtEl>
                                          <p:spTgt spid="13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dissolve">
                                      <p:cBhvr>
                                        <p:cTn id="47" dur="500"/>
                                        <p:tgtEl>
                                          <p:spTgt spid="130"/>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dissolve">
                                      <p:cBhvr>
                                        <p:cTn id="50" dur="500"/>
                                        <p:tgtEl>
                                          <p:spTgt spid="74"/>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dissolve">
                                      <p:cBhvr>
                                        <p:cTn id="53" dur="500"/>
                                        <p:tgtEl>
                                          <p:spTgt spid="75"/>
                                        </p:tgtEl>
                                      </p:cBhvr>
                                    </p:animEffect>
                                  </p:childTnLst>
                                </p:cTn>
                              </p:par>
                              <p:par>
                                <p:cTn id="54" presetID="9" presetClass="entr" presetSubtype="0" fill="hold" nodeType="with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dissolve">
                                      <p:cBhvr>
                                        <p:cTn id="56" dur="500"/>
                                        <p:tgtEl>
                                          <p:spTgt spid="76"/>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dissolve">
                                      <p:cBhvr>
                                        <p:cTn id="59" dur="500"/>
                                        <p:tgtEl>
                                          <p:spTgt spid="77"/>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101"/>
                                        </p:tgtEl>
                                        <p:attrNameLst>
                                          <p:attrName>style.visibility</p:attrName>
                                        </p:attrNameLst>
                                      </p:cBhvr>
                                      <p:to>
                                        <p:strVal val="visible"/>
                                      </p:to>
                                    </p:set>
                                    <p:animEffect transition="in" filter="dissolve">
                                      <p:cBhvr>
                                        <p:cTn id="62" dur="500"/>
                                        <p:tgtEl>
                                          <p:spTgt spid="101"/>
                                        </p:tgtEl>
                                      </p:cBhvr>
                                    </p:animEffect>
                                  </p:childTnLst>
                                </p:cTn>
                              </p:par>
                              <p:par>
                                <p:cTn id="63" presetID="9" presetClass="entr" presetSubtype="0" fill="hold" nodeType="withEffect">
                                  <p:stCondLst>
                                    <p:cond delay="0"/>
                                  </p:stCondLst>
                                  <p:childTnLst>
                                    <p:set>
                                      <p:cBhvr>
                                        <p:cTn id="64" dur="1" fill="hold">
                                          <p:stCondLst>
                                            <p:cond delay="0"/>
                                          </p:stCondLst>
                                        </p:cTn>
                                        <p:tgtEl>
                                          <p:spTgt spid="103"/>
                                        </p:tgtEl>
                                        <p:attrNameLst>
                                          <p:attrName>style.visibility</p:attrName>
                                        </p:attrNameLst>
                                      </p:cBhvr>
                                      <p:to>
                                        <p:strVal val="visible"/>
                                      </p:to>
                                    </p:set>
                                    <p:animEffect transition="in" filter="dissolve">
                                      <p:cBhvr>
                                        <p:cTn id="65" dur="500"/>
                                        <p:tgtEl>
                                          <p:spTgt spid="103"/>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04"/>
                                        </p:tgtEl>
                                        <p:attrNameLst>
                                          <p:attrName>style.visibility</p:attrName>
                                        </p:attrNameLst>
                                      </p:cBhvr>
                                      <p:to>
                                        <p:strVal val="visible"/>
                                      </p:to>
                                    </p:set>
                                    <p:animEffect transition="in" filter="dissolve">
                                      <p:cBhvr>
                                        <p:cTn id="68" dur="500"/>
                                        <p:tgtEl>
                                          <p:spTgt spid="104"/>
                                        </p:tgtEl>
                                      </p:cBhvr>
                                    </p:animEffect>
                                  </p:childTnLst>
                                </p:cTn>
                              </p:par>
                              <p:par>
                                <p:cTn id="69" presetID="9" presetClass="entr" presetSubtype="0" fill="hold" nodeType="withEffect">
                                  <p:stCondLst>
                                    <p:cond delay="0"/>
                                  </p:stCondLst>
                                  <p:childTnLst>
                                    <p:set>
                                      <p:cBhvr>
                                        <p:cTn id="70" dur="1" fill="hold">
                                          <p:stCondLst>
                                            <p:cond delay="0"/>
                                          </p:stCondLst>
                                        </p:cTn>
                                        <p:tgtEl>
                                          <p:spTgt spid="132"/>
                                        </p:tgtEl>
                                        <p:attrNameLst>
                                          <p:attrName>style.visibility</p:attrName>
                                        </p:attrNameLst>
                                      </p:cBhvr>
                                      <p:to>
                                        <p:strVal val="visible"/>
                                      </p:to>
                                    </p:set>
                                    <p:animEffect transition="in" filter="dissolve">
                                      <p:cBhvr>
                                        <p:cTn id="71" dur="500"/>
                                        <p:tgtEl>
                                          <p:spTgt spid="132"/>
                                        </p:tgtEl>
                                      </p:cBhvr>
                                    </p:animEffect>
                                  </p:childTnLst>
                                </p:cTn>
                              </p:par>
                              <p:par>
                                <p:cTn id="72" presetID="9" presetClass="entr" presetSubtype="0" fill="hold" nodeType="with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dissolve">
                                      <p:cBhvr>
                                        <p:cTn id="7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6" grpId="0" animBg="1"/>
      <p:bldP spid="57" grpId="0" animBg="1"/>
      <p:bldP spid="58" grpId="0" animBg="1"/>
      <p:bldP spid="59" grpId="0" animBg="1"/>
      <p:bldP spid="60" grpId="0" animBg="1"/>
      <p:bldP spid="74" grpId="0" animBg="1"/>
      <p:bldP spid="75" grpId="0" animBg="1"/>
      <p:bldP spid="77" grpId="0" animBg="1"/>
      <p:bldP spid="101" grpId="0" animBg="1"/>
      <p:bldP spid="104" grpId="0" animBg="1"/>
      <p:bldP spid="129" grpId="0"/>
      <p:bldP spid="130" grpId="0"/>
      <p:bldP spid="1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p:cNvSpPr>
          <p:nvPr/>
        </p:nvSpPr>
        <p:spPr bwMode="auto">
          <a:xfrm>
            <a:off x="381000" y="136525"/>
            <a:ext cx="2021958" cy="2800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rgbClr val="FF0000"/>
                </a:solidFill>
                <a:latin typeface="Apple Chancery"/>
                <a:cs typeface="Apple Chancery"/>
                <a:sym typeface="Gill Sans" charset="0"/>
              </a:rPr>
              <a:t>Progression of motion </a:t>
            </a:r>
            <a:r>
              <a:rPr lang="en-US" sz="2000" dirty="0">
                <a:solidFill>
                  <a:srgbClr val="000000"/>
                </a:solidFill>
                <a:latin typeface="Times New Roman"/>
                <a:cs typeface="Times New Roman"/>
                <a:sym typeface="Gill Sans" charset="0"/>
              </a:rPr>
              <a:t>from watcher’s perspective (remember, the watch is ALWAYS facing the wall!).</a:t>
            </a:r>
          </a:p>
        </p:txBody>
      </p:sp>
      <p:sp>
        <p:nvSpPr>
          <p:cNvPr id="15379" name="Rectangle 20"/>
          <p:cNvSpPr>
            <a:spLocks noChangeArrowheads="1"/>
          </p:cNvSpPr>
          <p:nvPr/>
        </p:nvSpPr>
        <p:spPr bwMode="auto">
          <a:xfrm>
            <a:off x="0" y="0"/>
            <a:ext cx="9144000" cy="6858000"/>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9" name="Text Box 19"/>
          <p:cNvSpPr txBox="1">
            <a:spLocks/>
          </p:cNvSpPr>
          <p:nvPr/>
        </p:nvSpPr>
        <p:spPr bwMode="auto">
          <a:xfrm>
            <a:off x="8568708" y="6477000"/>
            <a:ext cx="42827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dirty="0">
                <a:solidFill>
                  <a:srgbClr val="000000"/>
                </a:solidFill>
                <a:latin typeface="Times New Roman"/>
                <a:cs typeface="Times New Roman"/>
                <a:sym typeface="Gill Sans" charset="0"/>
              </a:rPr>
              <a:t>20.)</a:t>
            </a:r>
          </a:p>
        </p:txBody>
      </p:sp>
      <p:sp>
        <p:nvSpPr>
          <p:cNvPr id="15375" name="Line 16"/>
          <p:cNvSpPr>
            <a:spLocks noChangeShapeType="1"/>
          </p:cNvSpPr>
          <p:nvPr/>
        </p:nvSpPr>
        <p:spPr bwMode="auto">
          <a:xfrm>
            <a:off x="2275367" y="1924150"/>
            <a:ext cx="6436433" cy="0"/>
          </a:xfrm>
          <a:prstGeom prst="line">
            <a:avLst/>
          </a:prstGeom>
          <a:noFill/>
          <a:ln w="12700">
            <a:solidFill>
              <a:srgbClr val="000000"/>
            </a:solidFill>
            <a:prstDash val="dash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376" name="Line 17"/>
          <p:cNvSpPr>
            <a:spLocks noChangeShapeType="1"/>
          </p:cNvSpPr>
          <p:nvPr/>
        </p:nvSpPr>
        <p:spPr bwMode="auto">
          <a:xfrm>
            <a:off x="2454157" y="4427207"/>
            <a:ext cx="6436433" cy="0"/>
          </a:xfrm>
          <a:prstGeom prst="line">
            <a:avLst/>
          </a:prstGeom>
          <a:noFill/>
          <a:ln w="12700">
            <a:solidFill>
              <a:srgbClr val="000000"/>
            </a:solidFill>
            <a:prstDash val="dash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377" name="Line 18"/>
          <p:cNvSpPr>
            <a:spLocks noChangeShapeType="1"/>
          </p:cNvSpPr>
          <p:nvPr/>
        </p:nvSpPr>
        <p:spPr bwMode="auto">
          <a:xfrm>
            <a:off x="3646089" y="1328184"/>
            <a:ext cx="0" cy="3635393"/>
          </a:xfrm>
          <a:prstGeom prst="line">
            <a:avLst/>
          </a:prstGeom>
          <a:noFill/>
          <a:ln w="12700">
            <a:solidFill>
              <a:srgbClr val="000000"/>
            </a:solidFill>
            <a:prstDash val="dash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378" name="Line 19"/>
          <p:cNvSpPr>
            <a:spLocks noChangeShapeType="1"/>
          </p:cNvSpPr>
          <p:nvPr/>
        </p:nvSpPr>
        <p:spPr bwMode="auto">
          <a:xfrm>
            <a:off x="7400675" y="1924150"/>
            <a:ext cx="0" cy="3099023"/>
          </a:xfrm>
          <a:prstGeom prst="line">
            <a:avLst/>
          </a:prstGeom>
          <a:noFill/>
          <a:ln w="12700">
            <a:solidFill>
              <a:srgbClr val="000000"/>
            </a:solidFill>
            <a:prstDash val="dash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5" name="Group 4">
            <a:extLst>
              <a:ext uri="{FF2B5EF4-FFF2-40B4-BE49-F238E27FC236}">
                <a16:creationId xmlns:a16="http://schemas.microsoft.com/office/drawing/2014/main" id="{1BC11266-2666-E847-B50A-F9C325DF6828}"/>
              </a:ext>
            </a:extLst>
          </p:cNvPr>
          <p:cNvGrpSpPr/>
          <p:nvPr/>
        </p:nvGrpSpPr>
        <p:grpSpPr>
          <a:xfrm>
            <a:off x="2752140" y="851411"/>
            <a:ext cx="1867360" cy="2026284"/>
            <a:chOff x="2752140" y="851411"/>
            <a:chExt cx="1867360" cy="2026284"/>
          </a:xfrm>
        </p:grpSpPr>
        <p:sp>
          <p:nvSpPr>
            <p:cNvPr id="15363" name="Oval 4"/>
            <p:cNvSpPr>
              <a:spLocks/>
            </p:cNvSpPr>
            <p:nvPr/>
          </p:nvSpPr>
          <p:spPr bwMode="auto">
            <a:xfrm>
              <a:off x="3228913" y="1983746"/>
              <a:ext cx="893949" cy="893949"/>
            </a:xfrm>
            <a:prstGeom prst="ellipse">
              <a:avLst/>
            </a:prstGeom>
            <a:solidFill>
              <a:srgbClr val="FFFF00"/>
            </a:solidFill>
            <a:ln w="25400">
              <a:solidFill>
                <a:srgbClr val="000000"/>
              </a:solidFill>
              <a:round/>
              <a:headEnd/>
              <a:tailEnd/>
            </a:ln>
          </p:spPr>
          <p:txBody>
            <a:bodyPr wrap="none" anchor="ctr"/>
            <a:lstStyle/>
            <a:p>
              <a:endParaRPr lang="en-US"/>
            </a:p>
          </p:txBody>
        </p:sp>
        <p:sp>
          <p:nvSpPr>
            <p:cNvPr id="15364" name="AutoShape 5"/>
            <p:cNvSpPr>
              <a:spLocks/>
            </p:cNvSpPr>
            <p:nvPr/>
          </p:nvSpPr>
          <p:spPr bwMode="auto">
            <a:xfrm>
              <a:off x="3646089" y="1924150"/>
              <a:ext cx="59597" cy="59597"/>
            </a:xfrm>
            <a:custGeom>
              <a:avLst/>
              <a:gdLst>
                <a:gd name="T0" fmla="*/ 38100 w 21600"/>
                <a:gd name="T1" fmla="*/ 0 h 21600"/>
                <a:gd name="T2" fmla="*/ 11158 w 21600"/>
                <a:gd name="T3" fmla="*/ 11158 h 21600"/>
                <a:gd name="T4" fmla="*/ 0 w 21600"/>
                <a:gd name="T5" fmla="*/ 38100 h 21600"/>
                <a:gd name="T6" fmla="*/ 11158 w 21600"/>
                <a:gd name="T7" fmla="*/ 65042 h 21600"/>
                <a:gd name="T8" fmla="*/ 38100 w 21600"/>
                <a:gd name="T9" fmla="*/ 76200 h 21600"/>
                <a:gd name="T10" fmla="*/ 65042 w 21600"/>
                <a:gd name="T11" fmla="*/ 65042 h 21600"/>
                <a:gd name="T12" fmla="*/ 76200 w 21600"/>
                <a:gd name="T13" fmla="*/ 38100 h 21600"/>
                <a:gd name="T14" fmla="*/ 65042 w 21600"/>
                <a:gd name="T15" fmla="*/ 1115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close/>
                </a:path>
              </a:pathLst>
            </a:custGeom>
            <a:blipFill dpi="0" rotWithShape="0">
              <a:blip r:embed="rId3"/>
              <a:srcRect/>
              <a:tile tx="0" ty="0" sx="100000" sy="100000" flip="none" algn="tl"/>
            </a:blipFill>
            <a:ln w="25400">
              <a:solidFill>
                <a:srgbClr val="000000"/>
              </a:solidFill>
              <a:round/>
              <a:headEnd/>
              <a:tailEnd/>
            </a:ln>
          </p:spPr>
          <p:txBody>
            <a:bodyPr wrap="none" anchor="ctr"/>
            <a:lstStyle/>
            <a:p>
              <a:endParaRPr lang="en-US"/>
            </a:p>
          </p:txBody>
        </p:sp>
        <p:sp>
          <p:nvSpPr>
            <p:cNvPr id="15365" name="Rectangle 6"/>
            <p:cNvSpPr>
              <a:spLocks/>
            </p:cNvSpPr>
            <p:nvPr/>
          </p:nvSpPr>
          <p:spPr bwMode="auto">
            <a:xfrm>
              <a:off x="2752140" y="851411"/>
              <a:ext cx="1847495" cy="59597"/>
            </a:xfrm>
            <a:prstGeom prst="rect">
              <a:avLst/>
            </a:prstGeom>
            <a:solidFill>
              <a:schemeClr val="accent2"/>
            </a:solidFill>
            <a:ln w="25400">
              <a:solidFill>
                <a:srgbClr val="000000"/>
              </a:solidFill>
              <a:miter lim="800000"/>
              <a:headEnd/>
              <a:tailEnd/>
            </a:ln>
          </p:spPr>
          <p:txBody>
            <a:bodyPr wrap="none" anchor="ctr"/>
            <a:lstStyle/>
            <a:p>
              <a:endParaRPr lang="en-US"/>
            </a:p>
          </p:txBody>
        </p:sp>
        <p:sp>
          <p:nvSpPr>
            <p:cNvPr id="15381" name="Text Box 22"/>
            <p:cNvSpPr txBox="1">
              <a:spLocks noChangeArrowheads="1"/>
            </p:cNvSpPr>
            <p:nvPr/>
          </p:nvSpPr>
          <p:spPr bwMode="auto">
            <a:xfrm>
              <a:off x="4050849" y="1220165"/>
              <a:ext cx="568651" cy="238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Time 1</a:t>
              </a:r>
            </a:p>
          </p:txBody>
        </p:sp>
        <p:sp>
          <p:nvSpPr>
            <p:cNvPr id="28" name="Rectangle 27"/>
            <p:cNvSpPr/>
            <p:nvPr/>
          </p:nvSpPr>
          <p:spPr>
            <a:xfrm>
              <a:off x="3643298" y="1983746"/>
              <a:ext cx="62387" cy="62387"/>
            </a:xfrm>
            <a:prstGeom prst="rect">
              <a:avLst/>
            </a:prstGeom>
            <a:solidFill>
              <a:srgbClr val="FF0000"/>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3562632" y="1914821"/>
              <a:ext cx="263038" cy="222894"/>
              <a:chOff x="4269643" y="3591304"/>
              <a:chExt cx="336319" cy="284992"/>
            </a:xfrm>
          </p:grpSpPr>
          <p:sp>
            <p:nvSpPr>
              <p:cNvPr id="31" name="Arc 30"/>
              <p:cNvSpPr/>
              <p:nvPr/>
            </p:nvSpPr>
            <p:spPr>
              <a:xfrm rot="7299133">
                <a:off x="4269643" y="3591304"/>
                <a:ext cx="284992" cy="284992"/>
              </a:xfrm>
              <a:prstGeom prst="arc">
                <a:avLst>
                  <a:gd name="adj1" fmla="val 13601336"/>
                  <a:gd name="adj2" fmla="val 1311857"/>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2" name="Straight Connector 31"/>
              <p:cNvCxnSpPr>
                <a:stCxn id="31" idx="0"/>
              </p:cNvCxnSpPr>
              <p:nvPr/>
            </p:nvCxnSpPr>
            <p:spPr>
              <a:xfrm rot="7299133" flipV="1">
                <a:off x="4533857" y="3714963"/>
                <a:ext cx="66681" cy="77528"/>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7299133">
                <a:off x="4477214" y="3746631"/>
                <a:ext cx="97747"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grpSp>
        <p:nvGrpSpPr>
          <p:cNvPr id="6" name="Group 5">
            <a:extLst>
              <a:ext uri="{FF2B5EF4-FFF2-40B4-BE49-F238E27FC236}">
                <a16:creationId xmlns:a16="http://schemas.microsoft.com/office/drawing/2014/main" id="{0EE78387-89DC-E141-9CFE-876A5522677A}"/>
              </a:ext>
            </a:extLst>
          </p:cNvPr>
          <p:cNvGrpSpPr/>
          <p:nvPr/>
        </p:nvGrpSpPr>
        <p:grpSpPr>
          <a:xfrm>
            <a:off x="2811736" y="3533258"/>
            <a:ext cx="2535339" cy="1370722"/>
            <a:chOff x="2811736" y="3533258"/>
            <a:chExt cx="2535339" cy="1370722"/>
          </a:xfrm>
        </p:grpSpPr>
        <p:sp>
          <p:nvSpPr>
            <p:cNvPr id="15366" name="Oval 7"/>
            <p:cNvSpPr>
              <a:spLocks/>
            </p:cNvSpPr>
            <p:nvPr/>
          </p:nvSpPr>
          <p:spPr bwMode="auto">
            <a:xfrm>
              <a:off x="3705685" y="4010031"/>
              <a:ext cx="893949" cy="893949"/>
            </a:xfrm>
            <a:prstGeom prst="ellipse">
              <a:avLst/>
            </a:prstGeom>
            <a:solidFill>
              <a:srgbClr val="FFFF00"/>
            </a:solidFill>
            <a:ln w="25400">
              <a:solidFill>
                <a:srgbClr val="000000"/>
              </a:solidFill>
              <a:round/>
              <a:headEnd/>
              <a:tailEnd/>
            </a:ln>
          </p:spPr>
          <p:txBody>
            <a:bodyPr wrap="none" anchor="ctr"/>
            <a:lstStyle/>
            <a:p>
              <a:endParaRPr lang="en-US"/>
            </a:p>
          </p:txBody>
        </p:sp>
        <p:sp>
          <p:nvSpPr>
            <p:cNvPr id="15367" name="AutoShape 8"/>
            <p:cNvSpPr>
              <a:spLocks/>
            </p:cNvSpPr>
            <p:nvPr/>
          </p:nvSpPr>
          <p:spPr bwMode="auto">
            <a:xfrm>
              <a:off x="3646089" y="4427207"/>
              <a:ext cx="59597" cy="59597"/>
            </a:xfrm>
            <a:custGeom>
              <a:avLst/>
              <a:gdLst>
                <a:gd name="T0" fmla="*/ 38100 w 21600"/>
                <a:gd name="T1" fmla="*/ 0 h 21600"/>
                <a:gd name="T2" fmla="*/ 11158 w 21600"/>
                <a:gd name="T3" fmla="*/ 11158 h 21600"/>
                <a:gd name="T4" fmla="*/ 0 w 21600"/>
                <a:gd name="T5" fmla="*/ 38100 h 21600"/>
                <a:gd name="T6" fmla="*/ 11158 w 21600"/>
                <a:gd name="T7" fmla="*/ 65042 h 21600"/>
                <a:gd name="T8" fmla="*/ 38100 w 21600"/>
                <a:gd name="T9" fmla="*/ 76200 h 21600"/>
                <a:gd name="T10" fmla="*/ 65042 w 21600"/>
                <a:gd name="T11" fmla="*/ 65042 h 21600"/>
                <a:gd name="T12" fmla="*/ 76200 w 21600"/>
                <a:gd name="T13" fmla="*/ 38100 h 21600"/>
                <a:gd name="T14" fmla="*/ 65042 w 21600"/>
                <a:gd name="T15" fmla="*/ 1115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close/>
                </a:path>
              </a:pathLst>
            </a:custGeom>
            <a:blipFill dpi="0" rotWithShape="0">
              <a:blip r:embed="rId3"/>
              <a:srcRect/>
              <a:tile tx="0" ty="0" sx="100000" sy="100000" flip="none" algn="tl"/>
            </a:blipFill>
            <a:ln w="25400">
              <a:solidFill>
                <a:srgbClr val="000000"/>
              </a:solidFill>
              <a:round/>
              <a:headEnd/>
              <a:tailEnd/>
            </a:ln>
          </p:spPr>
          <p:txBody>
            <a:bodyPr wrap="none" anchor="ctr"/>
            <a:lstStyle/>
            <a:p>
              <a:endParaRPr lang="en-US"/>
            </a:p>
          </p:txBody>
        </p:sp>
        <p:sp>
          <p:nvSpPr>
            <p:cNvPr id="15368" name="Rectangle 9"/>
            <p:cNvSpPr>
              <a:spLocks/>
            </p:cNvSpPr>
            <p:nvPr/>
          </p:nvSpPr>
          <p:spPr bwMode="auto">
            <a:xfrm>
              <a:off x="2811736" y="3533258"/>
              <a:ext cx="1847495" cy="59597"/>
            </a:xfrm>
            <a:prstGeom prst="rect">
              <a:avLst/>
            </a:prstGeom>
            <a:solidFill>
              <a:schemeClr val="accent2"/>
            </a:solidFill>
            <a:ln w="25400">
              <a:solidFill>
                <a:srgbClr val="000000"/>
              </a:solidFill>
              <a:miter lim="800000"/>
              <a:headEnd/>
              <a:tailEnd/>
            </a:ln>
          </p:spPr>
          <p:txBody>
            <a:bodyPr wrap="none" anchor="ctr"/>
            <a:lstStyle/>
            <a:p>
              <a:endParaRPr lang="en-US"/>
            </a:p>
          </p:txBody>
        </p:sp>
        <p:sp>
          <p:nvSpPr>
            <p:cNvPr id="15382" name="Text Box 23"/>
            <p:cNvSpPr txBox="1">
              <a:spLocks noChangeArrowheads="1"/>
            </p:cNvSpPr>
            <p:nvPr/>
          </p:nvSpPr>
          <p:spPr bwMode="auto">
            <a:xfrm>
              <a:off x="4778424" y="3831241"/>
              <a:ext cx="568651" cy="238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Time 2</a:t>
              </a:r>
            </a:p>
          </p:txBody>
        </p:sp>
        <p:sp>
          <p:nvSpPr>
            <p:cNvPr id="27" name="Rectangle 26"/>
            <p:cNvSpPr/>
            <p:nvPr/>
          </p:nvSpPr>
          <p:spPr>
            <a:xfrm>
              <a:off x="3705685" y="4424416"/>
              <a:ext cx="62387" cy="62387"/>
            </a:xfrm>
            <a:prstGeom prst="rect">
              <a:avLst/>
            </a:prstGeom>
            <a:solidFill>
              <a:srgbClr val="FF0000"/>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5" name="Group 34"/>
            <p:cNvGrpSpPr/>
            <p:nvPr/>
          </p:nvGrpSpPr>
          <p:grpSpPr>
            <a:xfrm rot="17448489">
              <a:off x="3620741" y="4315760"/>
              <a:ext cx="263038" cy="222894"/>
              <a:chOff x="4269643" y="3591304"/>
              <a:chExt cx="336319" cy="284992"/>
            </a:xfrm>
          </p:grpSpPr>
          <p:sp>
            <p:nvSpPr>
              <p:cNvPr id="36" name="Arc 35"/>
              <p:cNvSpPr/>
              <p:nvPr/>
            </p:nvSpPr>
            <p:spPr>
              <a:xfrm rot="7299133">
                <a:off x="4269643" y="3591304"/>
                <a:ext cx="284992" cy="284992"/>
              </a:xfrm>
              <a:prstGeom prst="arc">
                <a:avLst>
                  <a:gd name="adj1" fmla="val 13601336"/>
                  <a:gd name="adj2" fmla="val 1311857"/>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7" name="Straight Connector 36"/>
              <p:cNvCxnSpPr>
                <a:stCxn id="36" idx="0"/>
              </p:cNvCxnSpPr>
              <p:nvPr/>
            </p:nvCxnSpPr>
            <p:spPr>
              <a:xfrm rot="7299133" flipV="1">
                <a:off x="4533857" y="3714963"/>
                <a:ext cx="66681" cy="77528"/>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7299133">
                <a:off x="4477214" y="3746631"/>
                <a:ext cx="97747"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grpSp>
        <p:nvGrpSpPr>
          <p:cNvPr id="7" name="Group 6">
            <a:extLst>
              <a:ext uri="{FF2B5EF4-FFF2-40B4-BE49-F238E27FC236}">
                <a16:creationId xmlns:a16="http://schemas.microsoft.com/office/drawing/2014/main" id="{9C4ACD78-9A5E-A547-B352-E1926F0ED120}"/>
              </a:ext>
            </a:extLst>
          </p:cNvPr>
          <p:cNvGrpSpPr/>
          <p:nvPr/>
        </p:nvGrpSpPr>
        <p:grpSpPr>
          <a:xfrm>
            <a:off x="6447129" y="851411"/>
            <a:ext cx="2296953" cy="1092206"/>
            <a:chOff x="6447129" y="851411"/>
            <a:chExt cx="2296953" cy="1092206"/>
          </a:xfrm>
        </p:grpSpPr>
        <p:sp>
          <p:nvSpPr>
            <p:cNvPr id="15369" name="Oval 10"/>
            <p:cNvSpPr>
              <a:spLocks/>
            </p:cNvSpPr>
            <p:nvPr/>
          </p:nvSpPr>
          <p:spPr bwMode="auto">
            <a:xfrm>
              <a:off x="6983499" y="970604"/>
              <a:ext cx="893949" cy="893949"/>
            </a:xfrm>
            <a:prstGeom prst="ellipse">
              <a:avLst/>
            </a:prstGeom>
            <a:solidFill>
              <a:srgbClr val="FFFF00"/>
            </a:solidFill>
            <a:ln w="25400">
              <a:solidFill>
                <a:srgbClr val="000000"/>
              </a:solidFill>
              <a:round/>
              <a:headEnd/>
              <a:tailEnd/>
            </a:ln>
          </p:spPr>
          <p:txBody>
            <a:bodyPr wrap="none" anchor="ctr"/>
            <a:lstStyle/>
            <a:p>
              <a:endParaRPr lang="en-US"/>
            </a:p>
          </p:txBody>
        </p:sp>
        <p:sp>
          <p:nvSpPr>
            <p:cNvPr id="15370" name="AutoShape 11"/>
            <p:cNvSpPr>
              <a:spLocks/>
            </p:cNvSpPr>
            <p:nvPr/>
          </p:nvSpPr>
          <p:spPr bwMode="auto">
            <a:xfrm>
              <a:off x="7400675" y="1864553"/>
              <a:ext cx="59597" cy="59597"/>
            </a:xfrm>
            <a:custGeom>
              <a:avLst/>
              <a:gdLst>
                <a:gd name="T0" fmla="*/ 38100 w 21600"/>
                <a:gd name="T1" fmla="*/ 0 h 21600"/>
                <a:gd name="T2" fmla="*/ 11158 w 21600"/>
                <a:gd name="T3" fmla="*/ 11158 h 21600"/>
                <a:gd name="T4" fmla="*/ 0 w 21600"/>
                <a:gd name="T5" fmla="*/ 38100 h 21600"/>
                <a:gd name="T6" fmla="*/ 11158 w 21600"/>
                <a:gd name="T7" fmla="*/ 65042 h 21600"/>
                <a:gd name="T8" fmla="*/ 38100 w 21600"/>
                <a:gd name="T9" fmla="*/ 76200 h 21600"/>
                <a:gd name="T10" fmla="*/ 65042 w 21600"/>
                <a:gd name="T11" fmla="*/ 65042 h 21600"/>
                <a:gd name="T12" fmla="*/ 76200 w 21600"/>
                <a:gd name="T13" fmla="*/ 38100 h 21600"/>
                <a:gd name="T14" fmla="*/ 65042 w 21600"/>
                <a:gd name="T15" fmla="*/ 1115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close/>
                </a:path>
              </a:pathLst>
            </a:custGeom>
            <a:blipFill dpi="0" rotWithShape="0">
              <a:blip r:embed="rId3"/>
              <a:srcRect/>
              <a:tile tx="0" ty="0" sx="100000" sy="100000" flip="none" algn="tl"/>
            </a:blipFill>
            <a:ln w="25400">
              <a:solidFill>
                <a:srgbClr val="000000"/>
              </a:solidFill>
              <a:round/>
              <a:headEnd/>
              <a:tailEnd/>
            </a:ln>
          </p:spPr>
          <p:txBody>
            <a:bodyPr wrap="none" anchor="ctr"/>
            <a:lstStyle/>
            <a:p>
              <a:endParaRPr lang="en-US"/>
            </a:p>
          </p:txBody>
        </p:sp>
        <p:sp>
          <p:nvSpPr>
            <p:cNvPr id="15371" name="Rectangle 12"/>
            <p:cNvSpPr>
              <a:spLocks/>
            </p:cNvSpPr>
            <p:nvPr/>
          </p:nvSpPr>
          <p:spPr bwMode="auto">
            <a:xfrm>
              <a:off x="6447129" y="851411"/>
              <a:ext cx="1847495" cy="59597"/>
            </a:xfrm>
            <a:prstGeom prst="rect">
              <a:avLst/>
            </a:prstGeom>
            <a:solidFill>
              <a:schemeClr val="accent2"/>
            </a:solidFill>
            <a:ln w="25400">
              <a:solidFill>
                <a:srgbClr val="000000"/>
              </a:solidFill>
              <a:miter lim="800000"/>
              <a:headEnd/>
              <a:tailEnd/>
            </a:ln>
          </p:spPr>
          <p:txBody>
            <a:bodyPr wrap="none" anchor="ctr"/>
            <a:lstStyle/>
            <a:p>
              <a:endParaRPr lang="en-US"/>
            </a:p>
          </p:txBody>
        </p:sp>
        <p:sp>
          <p:nvSpPr>
            <p:cNvPr id="15383" name="Text Box 24"/>
            <p:cNvSpPr txBox="1">
              <a:spLocks noChangeArrowheads="1"/>
            </p:cNvSpPr>
            <p:nvPr/>
          </p:nvSpPr>
          <p:spPr bwMode="auto">
            <a:xfrm>
              <a:off x="8175431" y="1387780"/>
              <a:ext cx="568651" cy="238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Time 3</a:t>
              </a:r>
            </a:p>
          </p:txBody>
        </p:sp>
        <p:sp>
          <p:nvSpPr>
            <p:cNvPr id="25" name="Rectangle 24"/>
            <p:cNvSpPr/>
            <p:nvPr/>
          </p:nvSpPr>
          <p:spPr>
            <a:xfrm>
              <a:off x="7400675" y="1802166"/>
              <a:ext cx="62387" cy="62387"/>
            </a:xfrm>
            <a:prstGeom prst="rect">
              <a:avLst/>
            </a:prstGeom>
            <a:solidFill>
              <a:srgbClr val="FF0000"/>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rot="14763575">
              <a:off x="7289021" y="1700651"/>
              <a:ext cx="263038" cy="222894"/>
              <a:chOff x="4269643" y="3591304"/>
              <a:chExt cx="336319" cy="284992"/>
            </a:xfrm>
          </p:grpSpPr>
          <p:sp>
            <p:nvSpPr>
              <p:cNvPr id="40" name="Arc 39"/>
              <p:cNvSpPr/>
              <p:nvPr/>
            </p:nvSpPr>
            <p:spPr>
              <a:xfrm rot="7299133">
                <a:off x="4269643" y="3591304"/>
                <a:ext cx="284992" cy="284992"/>
              </a:xfrm>
              <a:prstGeom prst="arc">
                <a:avLst>
                  <a:gd name="adj1" fmla="val 13601336"/>
                  <a:gd name="adj2" fmla="val 1311857"/>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1" name="Straight Connector 40"/>
              <p:cNvCxnSpPr>
                <a:stCxn id="40" idx="0"/>
              </p:cNvCxnSpPr>
              <p:nvPr/>
            </p:nvCxnSpPr>
            <p:spPr>
              <a:xfrm rot="7299133" flipV="1">
                <a:off x="4533857" y="3714963"/>
                <a:ext cx="66681" cy="77528"/>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7299133">
                <a:off x="4477214" y="3746631"/>
                <a:ext cx="97747"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grpSp>
        <p:nvGrpSpPr>
          <p:cNvPr id="8" name="Group 7">
            <a:extLst>
              <a:ext uri="{FF2B5EF4-FFF2-40B4-BE49-F238E27FC236}">
                <a16:creationId xmlns:a16="http://schemas.microsoft.com/office/drawing/2014/main" id="{63805B5C-8AA1-C549-BDCB-03BC1E87B58A}"/>
              </a:ext>
            </a:extLst>
          </p:cNvPr>
          <p:cNvGrpSpPr/>
          <p:nvPr/>
        </p:nvGrpSpPr>
        <p:grpSpPr>
          <a:xfrm>
            <a:off x="6506726" y="3533258"/>
            <a:ext cx="2237356" cy="1370722"/>
            <a:chOff x="6506726" y="3533258"/>
            <a:chExt cx="2237356" cy="1370722"/>
          </a:xfrm>
        </p:grpSpPr>
        <p:sp>
          <p:nvSpPr>
            <p:cNvPr id="15372" name="Oval 13"/>
            <p:cNvSpPr>
              <a:spLocks/>
            </p:cNvSpPr>
            <p:nvPr/>
          </p:nvSpPr>
          <p:spPr bwMode="auto">
            <a:xfrm>
              <a:off x="6506726" y="4010031"/>
              <a:ext cx="893949" cy="893949"/>
            </a:xfrm>
            <a:prstGeom prst="ellipse">
              <a:avLst/>
            </a:prstGeom>
            <a:solidFill>
              <a:srgbClr val="FFFF00"/>
            </a:solidFill>
            <a:ln w="25400">
              <a:solidFill>
                <a:srgbClr val="000000"/>
              </a:solidFill>
              <a:round/>
              <a:headEnd/>
              <a:tailEnd/>
            </a:ln>
          </p:spPr>
          <p:txBody>
            <a:bodyPr wrap="none" anchor="ctr"/>
            <a:lstStyle/>
            <a:p>
              <a:endParaRPr lang="en-US"/>
            </a:p>
          </p:txBody>
        </p:sp>
        <p:sp>
          <p:nvSpPr>
            <p:cNvPr id="15373" name="AutoShape 14"/>
            <p:cNvSpPr>
              <a:spLocks/>
            </p:cNvSpPr>
            <p:nvPr/>
          </p:nvSpPr>
          <p:spPr bwMode="auto">
            <a:xfrm>
              <a:off x="7400675" y="4427207"/>
              <a:ext cx="59597" cy="59597"/>
            </a:xfrm>
            <a:custGeom>
              <a:avLst/>
              <a:gdLst>
                <a:gd name="T0" fmla="*/ 38100 w 21600"/>
                <a:gd name="T1" fmla="*/ 0 h 21600"/>
                <a:gd name="T2" fmla="*/ 11158 w 21600"/>
                <a:gd name="T3" fmla="*/ 11158 h 21600"/>
                <a:gd name="T4" fmla="*/ 0 w 21600"/>
                <a:gd name="T5" fmla="*/ 38100 h 21600"/>
                <a:gd name="T6" fmla="*/ 11158 w 21600"/>
                <a:gd name="T7" fmla="*/ 65042 h 21600"/>
                <a:gd name="T8" fmla="*/ 38100 w 21600"/>
                <a:gd name="T9" fmla="*/ 76200 h 21600"/>
                <a:gd name="T10" fmla="*/ 65042 w 21600"/>
                <a:gd name="T11" fmla="*/ 65042 h 21600"/>
                <a:gd name="T12" fmla="*/ 76200 w 21600"/>
                <a:gd name="T13" fmla="*/ 38100 h 21600"/>
                <a:gd name="T14" fmla="*/ 65042 w 21600"/>
                <a:gd name="T15" fmla="*/ 1115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close/>
                </a:path>
              </a:pathLst>
            </a:custGeom>
            <a:blipFill dpi="0" rotWithShape="0">
              <a:blip r:embed="rId3"/>
              <a:srcRect/>
              <a:tile tx="0" ty="0" sx="100000" sy="100000" flip="none" algn="tl"/>
            </a:blipFill>
            <a:ln w="25400">
              <a:solidFill>
                <a:srgbClr val="000000"/>
              </a:solidFill>
              <a:round/>
              <a:headEnd/>
              <a:tailEnd/>
            </a:ln>
          </p:spPr>
          <p:txBody>
            <a:bodyPr wrap="none" anchor="ctr"/>
            <a:lstStyle/>
            <a:p>
              <a:endParaRPr lang="en-US"/>
            </a:p>
          </p:txBody>
        </p:sp>
        <p:sp>
          <p:nvSpPr>
            <p:cNvPr id="15374" name="Rectangle 15"/>
            <p:cNvSpPr>
              <a:spLocks/>
            </p:cNvSpPr>
            <p:nvPr/>
          </p:nvSpPr>
          <p:spPr bwMode="auto">
            <a:xfrm>
              <a:off x="6506726" y="3533258"/>
              <a:ext cx="1847495" cy="59597"/>
            </a:xfrm>
            <a:prstGeom prst="rect">
              <a:avLst/>
            </a:prstGeom>
            <a:solidFill>
              <a:schemeClr val="accent2"/>
            </a:solidFill>
            <a:ln w="25400">
              <a:solidFill>
                <a:srgbClr val="000000"/>
              </a:solidFill>
              <a:miter lim="800000"/>
              <a:headEnd/>
              <a:tailEnd/>
            </a:ln>
          </p:spPr>
          <p:txBody>
            <a:bodyPr wrap="none" anchor="ctr"/>
            <a:lstStyle/>
            <a:p>
              <a:endParaRPr lang="en-US"/>
            </a:p>
          </p:txBody>
        </p:sp>
        <p:sp>
          <p:nvSpPr>
            <p:cNvPr id="15384" name="Text Box 25"/>
            <p:cNvSpPr txBox="1">
              <a:spLocks noChangeArrowheads="1"/>
            </p:cNvSpPr>
            <p:nvPr/>
          </p:nvSpPr>
          <p:spPr bwMode="auto">
            <a:xfrm>
              <a:off x="8175431" y="3890838"/>
              <a:ext cx="568651" cy="238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Time 4</a:t>
              </a:r>
            </a:p>
          </p:txBody>
        </p:sp>
        <p:sp>
          <p:nvSpPr>
            <p:cNvPr id="26" name="Rectangle 25"/>
            <p:cNvSpPr/>
            <p:nvPr/>
          </p:nvSpPr>
          <p:spPr>
            <a:xfrm>
              <a:off x="7338288" y="4404551"/>
              <a:ext cx="62387" cy="62387"/>
            </a:xfrm>
            <a:prstGeom prst="rect">
              <a:avLst/>
            </a:prstGeom>
            <a:solidFill>
              <a:srgbClr val="FF0000"/>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3" name="Group 42"/>
            <p:cNvGrpSpPr/>
            <p:nvPr/>
          </p:nvGrpSpPr>
          <p:grpSpPr>
            <a:xfrm rot="6566384">
              <a:off x="7241300" y="4347656"/>
              <a:ext cx="263038" cy="222894"/>
              <a:chOff x="4269643" y="3591304"/>
              <a:chExt cx="336319" cy="284992"/>
            </a:xfrm>
          </p:grpSpPr>
          <p:sp>
            <p:nvSpPr>
              <p:cNvPr id="44" name="Arc 43"/>
              <p:cNvSpPr/>
              <p:nvPr/>
            </p:nvSpPr>
            <p:spPr>
              <a:xfrm rot="7299133">
                <a:off x="4269643" y="3591304"/>
                <a:ext cx="284992" cy="284992"/>
              </a:xfrm>
              <a:prstGeom prst="arc">
                <a:avLst>
                  <a:gd name="adj1" fmla="val 13601336"/>
                  <a:gd name="adj2" fmla="val 1311857"/>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5" name="Straight Connector 44"/>
              <p:cNvCxnSpPr>
                <a:stCxn id="44" idx="0"/>
              </p:cNvCxnSpPr>
              <p:nvPr/>
            </p:nvCxnSpPr>
            <p:spPr>
              <a:xfrm rot="7299133" flipV="1">
                <a:off x="4533857" y="3714963"/>
                <a:ext cx="66681" cy="77528"/>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7299133">
                <a:off x="4477214" y="3746631"/>
                <a:ext cx="97747"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sp>
        <p:nvSpPr>
          <p:cNvPr id="47" name="Text Box 2">
            <a:extLst>
              <a:ext uri="{FF2B5EF4-FFF2-40B4-BE49-F238E27FC236}">
                <a16:creationId xmlns:a16="http://schemas.microsoft.com/office/drawing/2014/main" id="{778FB054-F277-0B4E-8A4C-90AEE19EB595}"/>
              </a:ext>
            </a:extLst>
          </p:cNvPr>
          <p:cNvSpPr txBox="1">
            <a:spLocks/>
          </p:cNvSpPr>
          <p:nvPr/>
        </p:nvSpPr>
        <p:spPr bwMode="auto">
          <a:xfrm>
            <a:off x="351838" y="3670678"/>
            <a:ext cx="2021958"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FF0000"/>
                </a:solidFill>
                <a:latin typeface="Apple Chancery"/>
                <a:cs typeface="Apple Chancery"/>
                <a:sym typeface="Gill Sans" charset="0"/>
              </a:rPr>
              <a:t>And what is </a:t>
            </a:r>
            <a:r>
              <a:rPr lang="en-US" sz="2000" dirty="0">
                <a:solidFill>
                  <a:srgbClr val="000000"/>
                </a:solidFill>
                <a:latin typeface="Times New Roman"/>
                <a:cs typeface="Times New Roman"/>
                <a:sym typeface="Gill Sans" charset="0"/>
              </a:rPr>
              <a:t>the angular velocity of the disk about your vantage point?</a:t>
            </a:r>
          </a:p>
        </p:txBody>
      </p:sp>
      <p:graphicFrame>
        <p:nvGraphicFramePr>
          <p:cNvPr id="48" name="Object 3">
            <a:extLst>
              <a:ext uri="{FF2B5EF4-FFF2-40B4-BE49-F238E27FC236}">
                <a16:creationId xmlns:a16="http://schemas.microsoft.com/office/drawing/2014/main" id="{0110FBD0-537B-3248-A8F1-B94E116B9553}"/>
              </a:ext>
            </a:extLst>
          </p:cNvPr>
          <p:cNvGraphicFramePr>
            <a:graphicFrameLocks noChangeAspect="1"/>
          </p:cNvGraphicFramePr>
          <p:nvPr/>
        </p:nvGraphicFramePr>
        <p:xfrm>
          <a:off x="4335174" y="5555565"/>
          <a:ext cx="1609725" cy="944562"/>
        </p:xfrm>
        <a:graphic>
          <a:graphicData uri="http://schemas.openxmlformats.org/presentationml/2006/ole">
            <mc:AlternateContent xmlns:mc="http://schemas.openxmlformats.org/markup-compatibility/2006">
              <mc:Choice xmlns:v="urn:schemas-microsoft-com:vml" Requires="v">
                <p:oleObj spid="_x0000_s20511" name="Equation" r:id="rId4" imgW="990600" imgH="584200" progId="Equation.DSMT4">
                  <p:embed/>
                </p:oleObj>
              </mc:Choice>
              <mc:Fallback>
                <p:oleObj name="Equation" r:id="rId4" imgW="990600" imgH="584200" progId="Equation.DSMT4">
                  <p:embed/>
                  <p:pic>
                    <p:nvPicPr>
                      <p:cNvPr id="48" name="Object 3">
                        <a:extLst>
                          <a:ext uri="{FF2B5EF4-FFF2-40B4-BE49-F238E27FC236}">
                            <a16:creationId xmlns:a16="http://schemas.microsoft.com/office/drawing/2014/main" id="{0110FBD0-537B-3248-A8F1-B94E116B9553}"/>
                          </a:ext>
                        </a:extLst>
                      </p:cNvPr>
                      <p:cNvPicPr>
                        <a:picLocks noChangeAspect="1" noChangeArrowheads="1"/>
                      </p:cNvPicPr>
                      <p:nvPr/>
                    </p:nvPicPr>
                    <p:blipFill>
                      <a:blip r:embed="rId5"/>
                      <a:srcRect/>
                      <a:stretch>
                        <a:fillRect/>
                      </a:stretch>
                    </p:blipFill>
                    <p:spPr bwMode="auto">
                      <a:xfrm>
                        <a:off x="4335174" y="5555565"/>
                        <a:ext cx="1609725" cy="944562"/>
                      </a:xfrm>
                      <a:prstGeom prst="rect">
                        <a:avLst/>
                      </a:prstGeom>
                      <a:noFill/>
                      <a:ln>
                        <a:noFill/>
                      </a:ln>
                      <a:effectLst/>
                    </p:spPr>
                  </p:pic>
                </p:oleObj>
              </mc:Fallback>
            </mc:AlternateContent>
          </a:graphicData>
        </a:graphic>
      </p:graphicFrame>
      <p:grpSp>
        <p:nvGrpSpPr>
          <p:cNvPr id="9" name="Group 8">
            <a:extLst>
              <a:ext uri="{FF2B5EF4-FFF2-40B4-BE49-F238E27FC236}">
                <a16:creationId xmlns:a16="http://schemas.microsoft.com/office/drawing/2014/main" id="{9DCBA422-8FF1-B449-A328-72DFD6F25F55}"/>
              </a:ext>
            </a:extLst>
          </p:cNvPr>
          <p:cNvGrpSpPr/>
          <p:nvPr/>
        </p:nvGrpSpPr>
        <p:grpSpPr>
          <a:xfrm>
            <a:off x="573072" y="5434367"/>
            <a:ext cx="3808921" cy="707886"/>
            <a:chOff x="573072" y="5434367"/>
            <a:chExt cx="3808921" cy="707886"/>
          </a:xfrm>
        </p:grpSpPr>
        <p:sp>
          <p:nvSpPr>
            <p:cNvPr id="49" name="Text Box 2">
              <a:extLst>
                <a:ext uri="{FF2B5EF4-FFF2-40B4-BE49-F238E27FC236}">
                  <a16:creationId xmlns:a16="http://schemas.microsoft.com/office/drawing/2014/main" id="{3C993728-B724-EF48-916E-05BAAF02ED3C}"/>
                </a:ext>
              </a:extLst>
            </p:cNvPr>
            <p:cNvSpPr txBox="1">
              <a:spLocks/>
            </p:cNvSpPr>
            <p:nvPr/>
          </p:nvSpPr>
          <p:spPr bwMode="auto">
            <a:xfrm>
              <a:off x="573072" y="5434367"/>
              <a:ext cx="3808921"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FF0000"/>
                  </a:solidFill>
                  <a:latin typeface="Apple Chancery"/>
                  <a:cs typeface="Apple Chancery"/>
                  <a:sym typeface="Gill Sans" charset="0"/>
                </a:rPr>
                <a:t>You will sweep out </a:t>
              </a:r>
              <a:r>
                <a:rPr lang="en-US" sz="2000" dirty="0">
                  <a:solidFill>
                    <a:srgbClr val="000000"/>
                  </a:solidFill>
                  <a:latin typeface="Times New Roman"/>
                  <a:cs typeface="Times New Roman"/>
                  <a:sym typeface="Gill Sans" charset="0"/>
                </a:rPr>
                <a:t>      radians in 10 seconds, so you’ll get:</a:t>
              </a:r>
            </a:p>
          </p:txBody>
        </p:sp>
        <p:pic>
          <p:nvPicPr>
            <p:cNvPr id="4" name="Picture 3">
              <a:extLst>
                <a:ext uri="{FF2B5EF4-FFF2-40B4-BE49-F238E27FC236}">
                  <a16:creationId xmlns:a16="http://schemas.microsoft.com/office/drawing/2014/main" id="{FE00C535-8780-A741-822F-5D1AD2B5F5D8}"/>
                </a:ext>
              </a:extLst>
            </p:cNvPr>
            <p:cNvPicPr>
              <a:picLocks noChangeAspect="1"/>
            </p:cNvPicPr>
            <p:nvPr/>
          </p:nvPicPr>
          <p:blipFill>
            <a:blip r:embed="rId6"/>
            <a:stretch>
              <a:fillRect/>
            </a:stretch>
          </p:blipFill>
          <p:spPr>
            <a:xfrm>
              <a:off x="2632788" y="5491595"/>
              <a:ext cx="366059" cy="279927"/>
            </a:xfrm>
            <a:prstGeom prst="rect">
              <a:avLst/>
            </a:prstGeom>
          </p:spPr>
        </p:pic>
      </p:grpSp>
      <p:sp>
        <p:nvSpPr>
          <p:cNvPr id="51" name="Text Box 2">
            <a:extLst>
              <a:ext uri="{FF2B5EF4-FFF2-40B4-BE49-F238E27FC236}">
                <a16:creationId xmlns:a16="http://schemas.microsoft.com/office/drawing/2014/main" id="{9B10A44B-673D-2D41-9E50-70892B70C3B9}"/>
              </a:ext>
            </a:extLst>
          </p:cNvPr>
          <p:cNvSpPr txBox="1">
            <a:spLocks/>
          </p:cNvSpPr>
          <p:nvPr/>
        </p:nvSpPr>
        <p:spPr bwMode="auto">
          <a:xfrm>
            <a:off x="6360258" y="5848172"/>
            <a:ext cx="2452166"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FF0000"/>
                </a:solidFill>
                <a:latin typeface="Apple Chancery"/>
                <a:cs typeface="Apple Chancery"/>
                <a:sym typeface="Gill Sans" charset="0"/>
              </a:rPr>
              <a:t>The same </a:t>
            </a:r>
            <a:r>
              <a:rPr lang="en-US" sz="2000" dirty="0">
                <a:solidFill>
                  <a:srgbClr val="000000"/>
                </a:solidFill>
                <a:latin typeface="Times New Roman"/>
                <a:cs typeface="Times New Roman"/>
                <a:sym typeface="Gill Sans" charset="0"/>
              </a:rPr>
              <a:t>as about the central axis!!!!!</a:t>
            </a:r>
          </a:p>
        </p:txBody>
      </p:sp>
    </p:spTree>
    <p:extLst>
      <p:ext uri="{BB962C8B-B14F-4D97-AF65-F5344CB8AC3E}">
        <p14:creationId xmlns:p14="http://schemas.microsoft.com/office/powerpoint/2010/main" val="185673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dissolv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dissolve">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dissolve">
                                      <p:cBhvr>
                                        <p:cTn id="4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p:cNvSpPr>
          <p:nvPr/>
        </p:nvSpPr>
        <p:spPr bwMode="auto">
          <a:xfrm>
            <a:off x="381000" y="520390"/>
            <a:ext cx="8382000"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rgbClr val="FF0000"/>
                </a:solidFill>
                <a:latin typeface="Apple Chancery"/>
                <a:cs typeface="Apple Chancery"/>
                <a:sym typeface="Gill Sans" charset="0"/>
              </a:rPr>
              <a:t>The point: </a:t>
            </a:r>
            <a:r>
              <a:rPr lang="en-US" sz="2000" dirty="0">
                <a:solidFill>
                  <a:srgbClr val="000000"/>
                </a:solidFill>
                <a:latin typeface="Times New Roman"/>
                <a:cs typeface="Times New Roman"/>
                <a:sym typeface="Gill Sans" charset="0"/>
              </a:rPr>
              <a:t>The amount of </a:t>
            </a:r>
            <a:r>
              <a:rPr lang="en-US" sz="2000" dirty="0">
                <a:solidFill>
                  <a:srgbClr val="0000FF"/>
                </a:solidFill>
                <a:latin typeface="Times New Roman"/>
                <a:cs typeface="Times New Roman"/>
                <a:sym typeface="Gill Sans" charset="0"/>
              </a:rPr>
              <a:t>time it takes </a:t>
            </a:r>
            <a:r>
              <a:rPr lang="en-US" sz="2000" dirty="0">
                <a:solidFill>
                  <a:srgbClr val="000000"/>
                </a:solidFill>
                <a:latin typeface="Times New Roman"/>
                <a:cs typeface="Times New Roman"/>
                <a:sym typeface="Gill Sans" charset="0"/>
              </a:rPr>
              <a:t>the for the platform to </a:t>
            </a:r>
            <a:r>
              <a:rPr lang="en-US" sz="2000" dirty="0">
                <a:solidFill>
                  <a:srgbClr val="0000FF"/>
                </a:solidFill>
                <a:latin typeface="Times New Roman"/>
                <a:cs typeface="Times New Roman"/>
                <a:sym typeface="Gill Sans" charset="0"/>
              </a:rPr>
              <a:t>rotate around you </a:t>
            </a:r>
            <a:r>
              <a:rPr lang="en-US" sz="2000" dirty="0">
                <a:solidFill>
                  <a:srgbClr val="FF0000"/>
                </a:solidFill>
                <a:latin typeface="Times New Roman"/>
                <a:cs typeface="Times New Roman"/>
                <a:sym typeface="Gill Sans" charset="0"/>
              </a:rPr>
              <a:t>is the same </a:t>
            </a:r>
            <a:r>
              <a:rPr lang="en-US" sz="2000" dirty="0">
                <a:solidFill>
                  <a:srgbClr val="3366FF"/>
                </a:solidFill>
                <a:latin typeface="Times New Roman"/>
                <a:cs typeface="Times New Roman"/>
                <a:sym typeface="Gill Sans" charset="0"/>
              </a:rPr>
              <a:t>in both </a:t>
            </a:r>
            <a:r>
              <a:rPr lang="en-US" sz="2000" dirty="0">
                <a:solidFill>
                  <a:srgbClr val="000000"/>
                </a:solidFill>
                <a:latin typeface="Times New Roman"/>
                <a:cs typeface="Times New Roman"/>
                <a:sym typeface="Gill Sans" charset="0"/>
              </a:rPr>
              <a:t>the </a:t>
            </a:r>
            <a:r>
              <a:rPr lang="ja-JP" altLang="en-US" sz="2000" dirty="0">
                <a:solidFill>
                  <a:srgbClr val="000000"/>
                </a:solidFill>
                <a:latin typeface="Times New Roman"/>
                <a:cs typeface="Times New Roman"/>
                <a:sym typeface="Gill Sans" charset="0"/>
              </a:rPr>
              <a:t>“</a:t>
            </a:r>
            <a:r>
              <a:rPr lang="en-US" sz="2000" dirty="0">
                <a:solidFill>
                  <a:srgbClr val="FF0000"/>
                </a:solidFill>
                <a:latin typeface="Times New Roman"/>
                <a:cs typeface="Times New Roman"/>
                <a:sym typeface="Gill Sans" charset="0"/>
              </a:rPr>
              <a:t>center seat</a:t>
            </a:r>
            <a:r>
              <a:rPr lang="ja-JP" altLang="en-US" sz="2000" dirty="0">
                <a:solidFill>
                  <a:srgbClr val="000000"/>
                </a:solidFill>
                <a:latin typeface="Times New Roman"/>
                <a:cs typeface="Times New Roman"/>
                <a:sym typeface="Gill Sans" charset="0"/>
              </a:rPr>
              <a:t>”</a:t>
            </a:r>
            <a:r>
              <a:rPr lang="en-US" sz="2000" dirty="0">
                <a:solidFill>
                  <a:srgbClr val="000000"/>
                </a:solidFill>
                <a:latin typeface="Times New Roman"/>
                <a:cs typeface="Times New Roman"/>
                <a:sym typeface="Gill Sans" charset="0"/>
              </a:rPr>
              <a:t> situation and the </a:t>
            </a:r>
            <a:r>
              <a:rPr lang="ja-JP" altLang="en-US" sz="2000" dirty="0">
                <a:solidFill>
                  <a:srgbClr val="000000"/>
                </a:solidFill>
                <a:latin typeface="Times New Roman"/>
                <a:cs typeface="Times New Roman"/>
                <a:sym typeface="Gill Sans" charset="0"/>
              </a:rPr>
              <a:t>“</a:t>
            </a:r>
            <a:r>
              <a:rPr lang="en-US" sz="2000" dirty="0">
                <a:solidFill>
                  <a:srgbClr val="FF0000"/>
                </a:solidFill>
                <a:latin typeface="Times New Roman"/>
                <a:cs typeface="Times New Roman"/>
                <a:sym typeface="Gill Sans" charset="0"/>
              </a:rPr>
              <a:t>edge seat</a:t>
            </a:r>
            <a:r>
              <a:rPr lang="ja-JP" altLang="en-US" sz="2000" dirty="0">
                <a:solidFill>
                  <a:srgbClr val="000000"/>
                </a:solidFill>
                <a:latin typeface="Times New Roman"/>
                <a:cs typeface="Times New Roman"/>
                <a:sym typeface="Gill Sans" charset="0"/>
              </a:rPr>
              <a:t>”</a:t>
            </a:r>
            <a:r>
              <a:rPr lang="en-US" sz="2000" dirty="0">
                <a:solidFill>
                  <a:srgbClr val="000000"/>
                </a:solidFill>
                <a:latin typeface="Times New Roman"/>
                <a:cs typeface="Times New Roman"/>
                <a:sym typeface="Gill Sans" charset="0"/>
              </a:rPr>
              <a:t> </a:t>
            </a:r>
            <a:r>
              <a:rPr lang="en-US" sz="2000" dirty="0">
                <a:solidFill>
                  <a:srgbClr val="0000FF"/>
                </a:solidFill>
                <a:latin typeface="Times New Roman"/>
                <a:cs typeface="Times New Roman"/>
                <a:sym typeface="Gill Sans" charset="0"/>
              </a:rPr>
              <a:t>situation</a:t>
            </a:r>
            <a:r>
              <a:rPr lang="en-US" sz="2000" dirty="0">
                <a:solidFill>
                  <a:srgbClr val="000000"/>
                </a:solidFill>
                <a:latin typeface="Times New Roman"/>
                <a:cs typeface="Times New Roman"/>
                <a:sym typeface="Gill Sans" charset="0"/>
              </a:rPr>
              <a:t>.  Additionally, the </a:t>
            </a:r>
            <a:r>
              <a:rPr lang="en-US" sz="2000" dirty="0">
                <a:solidFill>
                  <a:srgbClr val="0000FF"/>
                </a:solidFill>
                <a:latin typeface="Times New Roman"/>
                <a:cs typeface="Times New Roman"/>
                <a:sym typeface="Gill Sans" charset="0"/>
              </a:rPr>
              <a:t>angular displacement in both cases </a:t>
            </a:r>
            <a:r>
              <a:rPr lang="en-US" sz="2000" dirty="0">
                <a:solidFill>
                  <a:srgbClr val="000000"/>
                </a:solidFill>
                <a:latin typeface="Times New Roman"/>
                <a:cs typeface="Times New Roman"/>
                <a:sym typeface="Gill Sans" charset="0"/>
              </a:rPr>
              <a:t>during one revolution’s worth of time is </a:t>
            </a:r>
            <a:r>
              <a:rPr lang="en-US" sz="2000" dirty="0">
                <a:solidFill>
                  <a:srgbClr val="FF0000"/>
                </a:solidFill>
                <a:latin typeface="Times New Roman"/>
                <a:cs typeface="Times New Roman"/>
                <a:sym typeface="Gill Sans" charset="0"/>
              </a:rPr>
              <a:t>2π radians</a:t>
            </a:r>
            <a:r>
              <a:rPr lang="en-US" sz="2000" dirty="0">
                <a:solidFill>
                  <a:srgbClr val="000000"/>
                </a:solidFill>
                <a:latin typeface="Times New Roman"/>
                <a:cs typeface="Times New Roman"/>
                <a:sym typeface="Gill Sans" charset="0"/>
              </a:rPr>
              <a:t>.  </a:t>
            </a:r>
            <a:r>
              <a:rPr lang="en-US" sz="2000" dirty="0">
                <a:solidFill>
                  <a:srgbClr val="0000FF"/>
                </a:solidFill>
                <a:latin typeface="Times New Roman"/>
                <a:cs typeface="Times New Roman"/>
                <a:sym typeface="Gill Sans" charset="0"/>
              </a:rPr>
              <a:t> </a:t>
            </a:r>
          </a:p>
        </p:txBody>
      </p:sp>
      <p:sp>
        <p:nvSpPr>
          <p:cNvPr id="16387" name="Rectangle 19"/>
          <p:cNvSpPr>
            <a:spLocks noChangeArrowheads="1"/>
          </p:cNvSpPr>
          <p:nvPr/>
        </p:nvSpPr>
        <p:spPr bwMode="auto">
          <a:xfrm>
            <a:off x="0" y="0"/>
            <a:ext cx="9144000" cy="6858000"/>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 name="Text Box 19"/>
          <p:cNvSpPr txBox="1">
            <a:spLocks/>
          </p:cNvSpPr>
          <p:nvPr/>
        </p:nvSpPr>
        <p:spPr bwMode="auto">
          <a:xfrm>
            <a:off x="8568708" y="6477000"/>
            <a:ext cx="42827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dirty="0">
                <a:solidFill>
                  <a:srgbClr val="000000"/>
                </a:solidFill>
                <a:latin typeface="Times New Roman"/>
                <a:cs typeface="Times New Roman"/>
                <a:sym typeface="Gill Sans" charset="0"/>
              </a:rPr>
              <a:t>21.)</a:t>
            </a:r>
          </a:p>
        </p:txBody>
      </p:sp>
      <p:sp>
        <p:nvSpPr>
          <p:cNvPr id="6" name="Text Box 2"/>
          <p:cNvSpPr txBox="1">
            <a:spLocks/>
          </p:cNvSpPr>
          <p:nvPr/>
        </p:nvSpPr>
        <p:spPr bwMode="auto">
          <a:xfrm>
            <a:off x="381000" y="2114868"/>
            <a:ext cx="838200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err="1">
                <a:solidFill>
                  <a:srgbClr val="FF0000"/>
                </a:solidFill>
                <a:latin typeface="Apple Chancery"/>
                <a:cs typeface="Apple Chancery"/>
                <a:sym typeface="Gill Sans" charset="0"/>
              </a:rPr>
              <a:t>Sooooo</a:t>
            </a:r>
            <a:r>
              <a:rPr lang="en-US" sz="2000" dirty="0">
                <a:solidFill>
                  <a:srgbClr val="FF0000"/>
                </a:solidFill>
                <a:latin typeface="Apple Chancery"/>
                <a:cs typeface="Apple Chancery"/>
                <a:sym typeface="Gill Sans" charset="0"/>
              </a:rPr>
              <a:t> (in other words)</a:t>
            </a:r>
            <a:r>
              <a:rPr lang="en-US" sz="2000" dirty="0">
                <a:solidFill>
                  <a:srgbClr val="000000"/>
                </a:solidFill>
                <a:latin typeface="Times New Roman"/>
                <a:cs typeface="Times New Roman"/>
                <a:sym typeface="Gill Sans" charset="0"/>
              </a:rPr>
              <a:t>, </a:t>
            </a:r>
            <a:r>
              <a:rPr lang="en-US" sz="2000" dirty="0">
                <a:solidFill>
                  <a:srgbClr val="0000FF"/>
                </a:solidFill>
                <a:latin typeface="Times New Roman"/>
                <a:cs typeface="Times New Roman"/>
                <a:sym typeface="Gill Sans" charset="0"/>
              </a:rPr>
              <a:t>if the object appears to be rotating around you</a:t>
            </a:r>
            <a:r>
              <a:rPr lang="en-US" sz="2000" dirty="0">
                <a:solidFill>
                  <a:srgbClr val="000000"/>
                </a:solidFill>
                <a:latin typeface="Times New Roman"/>
                <a:cs typeface="Times New Roman"/>
                <a:sym typeface="Gill Sans" charset="0"/>
              </a:rPr>
              <a:t>, the </a:t>
            </a:r>
            <a:r>
              <a:rPr lang="en-US" sz="2000" i="1" dirty="0">
                <a:solidFill>
                  <a:srgbClr val="FF0000"/>
                </a:solidFill>
                <a:latin typeface="Times New Roman"/>
                <a:cs typeface="Times New Roman"/>
                <a:sym typeface="Gill Sans" charset="0"/>
              </a:rPr>
              <a:t>angular velocity</a:t>
            </a:r>
            <a:r>
              <a:rPr lang="en-US" sz="2000" dirty="0">
                <a:solidFill>
                  <a:srgbClr val="FF0000"/>
                </a:solidFill>
                <a:latin typeface="Times New Roman"/>
                <a:cs typeface="Times New Roman"/>
                <a:sym typeface="Gill Sans" charset="0"/>
              </a:rPr>
              <a:t> you observed </a:t>
            </a:r>
            <a:r>
              <a:rPr lang="en-US" sz="2000" i="1" dirty="0">
                <a:solidFill>
                  <a:srgbClr val="0000FF"/>
                </a:solidFill>
                <a:latin typeface="Times New Roman"/>
                <a:cs typeface="Times New Roman"/>
                <a:sym typeface="Gill Sans" charset="0"/>
              </a:rPr>
              <a:t>will be the same </a:t>
            </a:r>
            <a:r>
              <a:rPr lang="en-US" sz="2000" dirty="0">
                <a:solidFill>
                  <a:srgbClr val="FF0000"/>
                </a:solidFill>
                <a:latin typeface="Times New Roman"/>
                <a:cs typeface="Times New Roman"/>
                <a:sym typeface="Gill Sans" charset="0"/>
              </a:rPr>
              <a:t>no matter where on the platform you are standing</a:t>
            </a:r>
            <a:r>
              <a:rPr lang="en-US" sz="2000" dirty="0">
                <a:solidFill>
                  <a:srgbClr val="0000FF"/>
                </a:solidFill>
                <a:latin typeface="Times New Roman"/>
                <a:cs typeface="Times New Roman"/>
                <a:sym typeface="Gill Sans" charset="0"/>
              </a:rPr>
              <a:t>. </a:t>
            </a:r>
          </a:p>
        </p:txBody>
      </p:sp>
      <p:sp>
        <p:nvSpPr>
          <p:cNvPr id="7" name="Text Box 2"/>
          <p:cNvSpPr txBox="1">
            <a:spLocks/>
          </p:cNvSpPr>
          <p:nvPr/>
        </p:nvSpPr>
        <p:spPr bwMode="auto">
          <a:xfrm>
            <a:off x="381000" y="3360647"/>
            <a:ext cx="8382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FF0000"/>
                </a:solidFill>
                <a:latin typeface="Apple Chancery"/>
                <a:cs typeface="Apple Chancery"/>
                <a:sym typeface="Gill Sans" charset="0"/>
              </a:rPr>
              <a:t>Translation:</a:t>
            </a:r>
            <a:r>
              <a:rPr lang="en-US" sz="2000" dirty="0">
                <a:solidFill>
                  <a:srgbClr val="000000"/>
                </a:solidFill>
                <a:latin typeface="Times New Roman"/>
                <a:cs typeface="Times New Roman"/>
                <a:sym typeface="Gill Sans" charset="0"/>
              </a:rPr>
              <a:t> </a:t>
            </a:r>
            <a:r>
              <a:rPr lang="en-US" sz="2000" dirty="0">
                <a:latin typeface="Times New Roman"/>
                <a:cs typeface="Times New Roman"/>
                <a:sym typeface="Gill Sans" charset="0"/>
              </a:rPr>
              <a:t>If you know the </a:t>
            </a:r>
            <a:r>
              <a:rPr lang="en-US" sz="2000" i="1" dirty="0">
                <a:solidFill>
                  <a:srgbClr val="FF0000"/>
                </a:solidFill>
                <a:latin typeface="Times New Roman"/>
                <a:cs typeface="Times New Roman"/>
                <a:sym typeface="Gill Sans" charset="0"/>
              </a:rPr>
              <a:t>angular velocity </a:t>
            </a:r>
            <a:r>
              <a:rPr lang="en-US" sz="2000" dirty="0">
                <a:latin typeface="Times New Roman"/>
                <a:cs typeface="Times New Roman"/>
                <a:sym typeface="Gill Sans" charset="0"/>
              </a:rPr>
              <a:t>of an object </a:t>
            </a:r>
            <a:r>
              <a:rPr lang="en-US" sz="2000" dirty="0">
                <a:solidFill>
                  <a:srgbClr val="0000FF"/>
                </a:solidFill>
                <a:latin typeface="Times New Roman"/>
                <a:cs typeface="Times New Roman"/>
                <a:sym typeface="Gill Sans" charset="0"/>
              </a:rPr>
              <a:t>about any point </a:t>
            </a:r>
            <a:r>
              <a:rPr lang="en-US" sz="2000" dirty="0">
                <a:latin typeface="Times New Roman"/>
                <a:cs typeface="Times New Roman"/>
                <a:sym typeface="Gill Sans" charset="0"/>
              </a:rPr>
              <a:t>on the object, you know the </a:t>
            </a:r>
            <a:r>
              <a:rPr lang="en-US" sz="2000" i="1" dirty="0">
                <a:solidFill>
                  <a:srgbClr val="FF0000"/>
                </a:solidFill>
                <a:latin typeface="Times New Roman"/>
                <a:cs typeface="Times New Roman"/>
                <a:sym typeface="Gill Sans" charset="0"/>
              </a:rPr>
              <a:t>angular velocity </a:t>
            </a:r>
            <a:r>
              <a:rPr lang="en-US" sz="2000" dirty="0">
                <a:solidFill>
                  <a:srgbClr val="0000FF"/>
                </a:solidFill>
                <a:latin typeface="Times New Roman"/>
                <a:cs typeface="Times New Roman"/>
                <a:sym typeface="Gill Sans" charset="0"/>
              </a:rPr>
              <a:t>about any other point </a:t>
            </a:r>
            <a:r>
              <a:rPr lang="en-US" sz="2000" dirty="0">
                <a:latin typeface="Times New Roman"/>
                <a:cs typeface="Times New Roman"/>
                <a:sym typeface="Gill Sans" charset="0"/>
              </a:rPr>
              <a:t>on the object.</a:t>
            </a:r>
          </a:p>
        </p:txBody>
      </p:sp>
    </p:spTree>
    <p:extLst>
      <p:ext uri="{BB962C8B-B14F-4D97-AF65-F5344CB8AC3E}">
        <p14:creationId xmlns:p14="http://schemas.microsoft.com/office/powerpoint/2010/main" val="86255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Angular velocity on a disk </a:t>
            </a:r>
            <a:br>
              <a:rPr lang="en-US" dirty="0"/>
            </a:br>
            <a:r>
              <a:rPr lang="en-US" dirty="0"/>
              <a:t>(Ms. Dunham’s version)</a:t>
            </a:r>
          </a:p>
        </p:txBody>
      </p:sp>
      <p:sp>
        <p:nvSpPr>
          <p:cNvPr id="3" name="Content Placeholder 2"/>
          <p:cNvSpPr>
            <a:spLocks noGrp="1"/>
          </p:cNvSpPr>
          <p:nvPr>
            <p:ph idx="1"/>
          </p:nvPr>
        </p:nvSpPr>
        <p:spPr>
          <a:xfrm>
            <a:off x="312234" y="1417638"/>
            <a:ext cx="8374566" cy="4525963"/>
          </a:xfrm>
        </p:spPr>
        <p:txBody>
          <a:bodyPr/>
          <a:lstStyle/>
          <a:p>
            <a:pPr marL="0" indent="0">
              <a:buNone/>
            </a:pPr>
            <a:r>
              <a:rPr lang="en-US" dirty="0">
                <a:solidFill>
                  <a:srgbClr val="FF0000"/>
                </a:solidFill>
                <a:latin typeface="Apple Chancery" panose="03020702040506060504" pitchFamily="66" charset="-79"/>
                <a:cs typeface="Apple Chancery" panose="03020702040506060504" pitchFamily="66" charset="-79"/>
              </a:rPr>
              <a:t>Let’s look at </a:t>
            </a:r>
            <a:r>
              <a:rPr lang="en-US" sz="2000" dirty="0"/>
              <a:t>what a rotation looks like from </a:t>
            </a:r>
            <a:r>
              <a:rPr lang="en-US" sz="2000" dirty="0">
                <a:solidFill>
                  <a:srgbClr val="0D38D4"/>
                </a:solidFill>
              </a:rPr>
              <a:t>different points of view </a:t>
            </a:r>
            <a:r>
              <a:rPr lang="en-US" sz="2000" dirty="0"/>
              <a:t>(e.g. from </a:t>
            </a:r>
            <a:r>
              <a:rPr lang="en-US" sz="2000" dirty="0">
                <a:solidFill>
                  <a:srgbClr val="31BB05"/>
                </a:solidFill>
              </a:rPr>
              <a:t>the central axis </a:t>
            </a:r>
            <a:r>
              <a:rPr lang="en-US" sz="2000" dirty="0"/>
              <a:t>of rotation) based on what we just saw.</a:t>
            </a:r>
          </a:p>
          <a:p>
            <a:pPr marL="0" indent="0">
              <a:buNone/>
            </a:pPr>
            <a:r>
              <a:rPr lang="en-US" sz="2000" dirty="0"/>
              <a:t>     </a:t>
            </a:r>
            <a:r>
              <a:rPr lang="en-US" sz="2000" dirty="0">
                <a:solidFill>
                  <a:srgbClr val="FF0000"/>
                </a:solidFill>
                <a:latin typeface="Apple Chancery" panose="03020702040506060504" pitchFamily="66" charset="-79"/>
                <a:cs typeface="Apple Chancery" panose="03020702040506060504" pitchFamily="66" charset="-79"/>
              </a:rPr>
              <a:t>Imagine a person </a:t>
            </a:r>
            <a:r>
              <a:rPr lang="en-US" sz="2000" dirty="0"/>
              <a:t>sitting on a disk, on a chair that is fixed so that it always faces the same direction. The disk rotates through 1 rotation in 10 seconds. </a:t>
            </a:r>
            <a:r>
              <a:rPr lang="en-US" sz="2000" dirty="0">
                <a:solidFill>
                  <a:srgbClr val="0D38D4"/>
                </a:solidFill>
              </a:rPr>
              <a:t>What does the person see?</a:t>
            </a:r>
          </a:p>
        </p:txBody>
      </p:sp>
      <p:sp>
        <p:nvSpPr>
          <p:cNvPr id="4" name="Oval 6"/>
          <p:cNvSpPr>
            <a:spLocks/>
          </p:cNvSpPr>
          <p:nvPr/>
        </p:nvSpPr>
        <p:spPr bwMode="auto">
          <a:xfrm>
            <a:off x="6156960" y="3993445"/>
            <a:ext cx="2209800" cy="2209800"/>
          </a:xfrm>
          <a:prstGeom prst="ellipse">
            <a:avLst/>
          </a:prstGeom>
          <a:solidFill>
            <a:srgbClr val="FF151E"/>
          </a:solidFill>
          <a:ln w="2540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 name="AutoShape 7"/>
          <p:cNvSpPr>
            <a:spLocks/>
          </p:cNvSpPr>
          <p:nvPr/>
        </p:nvSpPr>
        <p:spPr bwMode="auto">
          <a:xfrm>
            <a:off x="7223760" y="5060245"/>
            <a:ext cx="76200" cy="76200"/>
          </a:xfrm>
          <a:custGeom>
            <a:avLst/>
            <a:gdLst>
              <a:gd name="T0" fmla="*/ 38100 w 21600"/>
              <a:gd name="T1" fmla="*/ 0 h 21600"/>
              <a:gd name="T2" fmla="*/ 11158 w 21600"/>
              <a:gd name="T3" fmla="*/ 11158 h 21600"/>
              <a:gd name="T4" fmla="*/ 0 w 21600"/>
              <a:gd name="T5" fmla="*/ 38100 h 21600"/>
              <a:gd name="T6" fmla="*/ 11158 w 21600"/>
              <a:gd name="T7" fmla="*/ 65042 h 21600"/>
              <a:gd name="T8" fmla="*/ 38100 w 21600"/>
              <a:gd name="T9" fmla="*/ 76200 h 21600"/>
              <a:gd name="T10" fmla="*/ 65042 w 21600"/>
              <a:gd name="T11" fmla="*/ 65042 h 21600"/>
              <a:gd name="T12" fmla="*/ 76200 w 21600"/>
              <a:gd name="T13" fmla="*/ 38100 h 21600"/>
              <a:gd name="T14" fmla="*/ 65042 w 21600"/>
              <a:gd name="T15" fmla="*/ 1115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blipFill dpi="0" rotWithShape="0">
            <a:blip r:embed="rId3"/>
            <a:srcRect/>
            <a:tile tx="0" ty="0" sx="100000" sy="100000" flip="none" algn="tl"/>
          </a:blipFill>
          <a:ln w="2540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6" name="Rectangle 9"/>
          <p:cNvSpPr>
            <a:spLocks/>
          </p:cNvSpPr>
          <p:nvPr/>
        </p:nvSpPr>
        <p:spPr bwMode="auto">
          <a:xfrm>
            <a:off x="5547360" y="3079045"/>
            <a:ext cx="3429000" cy="228600"/>
          </a:xfrm>
          <a:prstGeom prst="rect">
            <a:avLst/>
          </a:prstGeom>
          <a:solidFill>
            <a:srgbClr val="FF0000"/>
          </a:solidFill>
          <a:ln w="25400">
            <a:solidFill>
              <a:srgbClr val="000000"/>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t>   Wall the chair faces</a:t>
            </a:r>
          </a:p>
        </p:txBody>
      </p:sp>
      <p:sp>
        <p:nvSpPr>
          <p:cNvPr id="7" name="Text Box 10"/>
          <p:cNvSpPr txBox="1">
            <a:spLocks/>
          </p:cNvSpPr>
          <p:nvPr/>
        </p:nvSpPr>
        <p:spPr bwMode="auto">
          <a:xfrm>
            <a:off x="5166360" y="3917245"/>
            <a:ext cx="1447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solidFill>
                  <a:srgbClr val="000000"/>
                </a:solidFill>
                <a:latin typeface="Gill Sans" charset="0"/>
                <a:sym typeface="Gill Sans" charset="0"/>
              </a:rPr>
              <a:t>platform as seen</a:t>
            </a:r>
          </a:p>
          <a:p>
            <a:pPr eaLnBrk="1" hangingPunct="1"/>
            <a:r>
              <a:rPr lang="en-US" altLang="en-US" sz="1400">
                <a:solidFill>
                  <a:srgbClr val="000000"/>
                </a:solidFill>
                <a:latin typeface="Gill Sans" charset="0"/>
                <a:sym typeface="Gill Sans" charset="0"/>
              </a:rPr>
              <a:t>  from above</a:t>
            </a:r>
          </a:p>
        </p:txBody>
      </p:sp>
      <p:sp>
        <p:nvSpPr>
          <p:cNvPr id="8" name="Oval 15"/>
          <p:cNvSpPr>
            <a:spLocks/>
          </p:cNvSpPr>
          <p:nvPr/>
        </p:nvSpPr>
        <p:spPr bwMode="auto">
          <a:xfrm>
            <a:off x="6995160" y="4831645"/>
            <a:ext cx="533400" cy="533400"/>
          </a:xfrm>
          <a:prstGeom prst="ellipse">
            <a:avLst/>
          </a:prstGeom>
          <a:noFill/>
          <a:ln w="2540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9" name="Line 16"/>
          <p:cNvSpPr>
            <a:spLocks noChangeShapeType="1"/>
          </p:cNvSpPr>
          <p:nvPr/>
        </p:nvSpPr>
        <p:spPr bwMode="auto">
          <a:xfrm flipV="1">
            <a:off x="7071360" y="4755445"/>
            <a:ext cx="76200" cy="1524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7"/>
          <p:cNvSpPr>
            <a:spLocks noChangeShapeType="1"/>
          </p:cNvSpPr>
          <p:nvPr/>
        </p:nvSpPr>
        <p:spPr bwMode="auto">
          <a:xfrm>
            <a:off x="7071360" y="4907845"/>
            <a:ext cx="2286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1" name="Object 2"/>
          <p:cNvGraphicFramePr>
            <a:graphicFrameLocks noChangeAspect="1"/>
          </p:cNvGraphicFramePr>
          <p:nvPr/>
        </p:nvGraphicFramePr>
        <p:xfrm>
          <a:off x="6614160" y="4603045"/>
          <a:ext cx="406400" cy="373063"/>
        </p:xfrm>
        <a:graphic>
          <a:graphicData uri="http://schemas.openxmlformats.org/presentationml/2006/ole">
            <mc:AlternateContent xmlns:mc="http://schemas.openxmlformats.org/markup-compatibility/2006">
              <mc:Choice xmlns:v="urn:schemas-microsoft-com:vml" Requires="v">
                <p:oleObj spid="_x0000_s5162" name="Equation" r:id="rId4" imgW="152400" imgH="139700" progId="Equation.DSMT4">
                  <p:embed/>
                </p:oleObj>
              </mc:Choice>
              <mc:Fallback>
                <p:oleObj name="Equation" r:id="rId4" imgW="152400" imgH="139700" progId="Equation.DSMT4">
                  <p:embed/>
                  <p:pic>
                    <p:nvPicPr>
                      <p:cNvPr id="11"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4160" y="4603045"/>
                        <a:ext cx="406400"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12" name="TextBox 11"/>
              <p:cNvSpPr txBox="1"/>
              <p:nvPr/>
            </p:nvSpPr>
            <p:spPr>
              <a:xfrm>
                <a:off x="327567" y="3218775"/>
                <a:ext cx="4594860" cy="768544"/>
              </a:xfrm>
              <a:prstGeom prst="rect">
                <a:avLst/>
              </a:prstGeom>
              <a:noFill/>
            </p:spPr>
            <p:txBody>
              <a:bodyPr wrap="square" rtlCol="0">
                <a:spAutoFit/>
              </a:bodyPr>
              <a:lstStyle/>
              <a:p>
                <a:r>
                  <a:rPr lang="en-US" dirty="0">
                    <a:solidFill>
                      <a:schemeClr val="accent1"/>
                    </a:solidFill>
                    <a:latin typeface="Palatino Linotype" charset="0"/>
                    <a:ea typeface="Palatino Linotype" charset="0"/>
                    <a:cs typeface="Palatino Linotype" charset="0"/>
                  </a:rPr>
                  <a:t>The person sees the platform rotate around them at </a:t>
                </a:r>
                <a14:m>
                  <m:oMath xmlns:m="http://schemas.openxmlformats.org/officeDocument/2006/math">
                    <m:r>
                      <a:rPr lang="en-US" i="1" smtClean="0">
                        <a:solidFill>
                          <a:schemeClr val="accent1"/>
                        </a:solidFill>
                        <a:latin typeface="Cambria Math" charset="0"/>
                        <a:ea typeface="Palatino Linotype" charset="0"/>
                        <a:cs typeface="Palatino Linotype" charset="0"/>
                      </a:rPr>
                      <m:t>𝜔</m:t>
                    </m:r>
                    <m:r>
                      <a:rPr lang="en-US" b="0" i="1" smtClean="0">
                        <a:solidFill>
                          <a:schemeClr val="accent1"/>
                        </a:solidFill>
                        <a:latin typeface="Cambria Math" charset="0"/>
                        <a:ea typeface="Palatino Linotype" charset="0"/>
                        <a:cs typeface="Palatino Linotype" charset="0"/>
                      </a:rPr>
                      <m:t>=</m:t>
                    </m:r>
                    <m:f>
                      <m:fPr>
                        <m:ctrlPr>
                          <a:rPr lang="en-US" b="0" i="1" smtClean="0">
                            <a:solidFill>
                              <a:schemeClr val="accent1"/>
                            </a:solidFill>
                            <a:latin typeface="Cambria Math" panose="02040503050406030204" pitchFamily="18" charset="0"/>
                            <a:ea typeface="Palatino Linotype" charset="0"/>
                            <a:cs typeface="Palatino Linotype" charset="0"/>
                          </a:rPr>
                        </m:ctrlPr>
                      </m:fPr>
                      <m:num>
                        <m:r>
                          <a:rPr lang="en-US" b="0" i="1" smtClean="0">
                            <a:solidFill>
                              <a:schemeClr val="accent1"/>
                            </a:solidFill>
                            <a:latin typeface="Cambria Math" charset="0"/>
                            <a:ea typeface="Palatino Linotype" charset="0"/>
                            <a:cs typeface="Palatino Linotype" charset="0"/>
                          </a:rPr>
                          <m:t>2</m:t>
                        </m:r>
                        <m:r>
                          <a:rPr lang="en-US" b="0" i="1" smtClean="0">
                            <a:solidFill>
                              <a:schemeClr val="accent1"/>
                            </a:solidFill>
                            <a:latin typeface="Cambria Math" charset="0"/>
                            <a:ea typeface="Palatino Linotype" charset="0"/>
                            <a:cs typeface="Palatino Linotype" charset="0"/>
                          </a:rPr>
                          <m:t>𝜋</m:t>
                        </m:r>
                        <m:r>
                          <a:rPr lang="en-US" b="0" i="1" smtClean="0">
                            <a:solidFill>
                              <a:schemeClr val="accent1"/>
                            </a:solidFill>
                            <a:latin typeface="Cambria Math" charset="0"/>
                            <a:ea typeface="Palatino Linotype" charset="0"/>
                            <a:cs typeface="Palatino Linotype" charset="0"/>
                          </a:rPr>
                          <m:t> </m:t>
                        </m:r>
                        <m:r>
                          <a:rPr lang="en-US" b="0" i="1" smtClean="0">
                            <a:solidFill>
                              <a:schemeClr val="accent1"/>
                            </a:solidFill>
                            <a:latin typeface="Cambria Math" charset="0"/>
                            <a:ea typeface="Palatino Linotype" charset="0"/>
                            <a:cs typeface="Palatino Linotype" charset="0"/>
                          </a:rPr>
                          <m:t>𝑟𝑎𝑑</m:t>
                        </m:r>
                      </m:num>
                      <m:den>
                        <m:r>
                          <a:rPr lang="en-US" b="0" i="1" smtClean="0">
                            <a:solidFill>
                              <a:schemeClr val="accent1"/>
                            </a:solidFill>
                            <a:latin typeface="Cambria Math" charset="0"/>
                            <a:ea typeface="Palatino Linotype" charset="0"/>
                            <a:cs typeface="Palatino Linotype" charset="0"/>
                          </a:rPr>
                          <m:t>10 </m:t>
                        </m:r>
                        <m:r>
                          <a:rPr lang="en-US" b="0" i="1" smtClean="0">
                            <a:solidFill>
                              <a:schemeClr val="accent1"/>
                            </a:solidFill>
                            <a:latin typeface="Cambria Math" charset="0"/>
                            <a:ea typeface="Palatino Linotype" charset="0"/>
                            <a:cs typeface="Palatino Linotype" charset="0"/>
                          </a:rPr>
                          <m:t>𝑠𝑒𝑐</m:t>
                        </m:r>
                      </m:den>
                    </m:f>
                  </m:oMath>
                </a14:m>
                <a:r>
                  <a:rPr lang="en-US" dirty="0">
                    <a:solidFill>
                      <a:schemeClr val="accent1"/>
                    </a:solidFill>
                    <a:latin typeface="Palatino Linotype" charset="0"/>
                    <a:ea typeface="Palatino Linotype" charset="0"/>
                    <a:cs typeface="Palatino Linotype" charset="0"/>
                  </a:rPr>
                  <a:t>.  </a:t>
                </a:r>
              </a:p>
            </p:txBody>
          </p:sp>
        </mc:Choice>
        <mc:Fallback xmlns="">
          <p:sp>
            <p:nvSpPr>
              <p:cNvPr id="12" name="TextBox 11"/>
              <p:cNvSpPr txBox="1">
                <a:spLocks noRot="1" noChangeAspect="1" noMove="1" noResize="1" noEditPoints="1" noAdjustHandles="1" noChangeArrowheads="1" noChangeShapeType="1" noTextEdit="1"/>
              </p:cNvSpPr>
              <p:nvPr/>
            </p:nvSpPr>
            <p:spPr>
              <a:xfrm>
                <a:off x="327567" y="3218775"/>
                <a:ext cx="4594860" cy="768544"/>
              </a:xfrm>
              <a:prstGeom prst="rect">
                <a:avLst/>
              </a:prstGeom>
              <a:blipFill>
                <a:blip r:embed="rId6"/>
                <a:stretch>
                  <a:fillRect l="-1102" t="-1613" r="-1102" b="-8065"/>
                </a:stretch>
              </a:blipFill>
            </p:spPr>
            <p:txBody>
              <a:bodyPr/>
              <a:lstStyle/>
              <a:p>
                <a:r>
                  <a:rPr lang="en-US">
                    <a:noFill/>
                  </a:rPr>
                  <a:t> </a:t>
                </a:r>
              </a:p>
            </p:txBody>
          </p:sp>
        </mc:Fallback>
      </mc:AlternateContent>
    </p:spTree>
    <p:extLst>
      <p:ext uri="{BB962C8B-B14F-4D97-AF65-F5344CB8AC3E}">
        <p14:creationId xmlns:p14="http://schemas.microsoft.com/office/powerpoint/2010/main" val="38751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terminology</a:t>
            </a:r>
          </a:p>
        </p:txBody>
      </p:sp>
      <p:grpSp>
        <p:nvGrpSpPr>
          <p:cNvPr id="4" name="Group 3">
            <a:extLst>
              <a:ext uri="{FF2B5EF4-FFF2-40B4-BE49-F238E27FC236}">
                <a16:creationId xmlns:a16="http://schemas.microsoft.com/office/drawing/2014/main" id="{80356D75-D8B7-9443-A54F-8DEA3193857D}"/>
              </a:ext>
            </a:extLst>
          </p:cNvPr>
          <p:cNvGrpSpPr/>
          <p:nvPr/>
        </p:nvGrpSpPr>
        <p:grpSpPr>
          <a:xfrm>
            <a:off x="4467067" y="1379085"/>
            <a:ext cx="4585493" cy="1828800"/>
            <a:chOff x="4467067" y="1379085"/>
            <a:chExt cx="4585493" cy="1828800"/>
          </a:xfrm>
        </p:grpSpPr>
        <p:sp>
          <p:nvSpPr>
            <p:cNvPr id="9" name="Line 46"/>
            <p:cNvSpPr>
              <a:spLocks noChangeShapeType="1"/>
            </p:cNvSpPr>
            <p:nvPr/>
          </p:nvSpPr>
          <p:spPr bwMode="auto">
            <a:xfrm>
              <a:off x="6537960" y="1455285"/>
              <a:ext cx="0" cy="17526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47"/>
            <p:cNvSpPr>
              <a:spLocks noChangeShapeType="1"/>
            </p:cNvSpPr>
            <p:nvPr/>
          </p:nvSpPr>
          <p:spPr bwMode="auto">
            <a:xfrm>
              <a:off x="6233160" y="3055485"/>
              <a:ext cx="281940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1" name="Group 71"/>
            <p:cNvGrpSpPr>
              <a:grpSpLocks/>
            </p:cNvGrpSpPr>
            <p:nvPr/>
          </p:nvGrpSpPr>
          <p:grpSpPr bwMode="auto">
            <a:xfrm>
              <a:off x="4467067" y="1701389"/>
              <a:ext cx="2200275" cy="584200"/>
              <a:chOff x="2208" y="862"/>
              <a:chExt cx="1386" cy="368"/>
            </a:xfrm>
          </p:grpSpPr>
          <p:sp>
            <p:nvSpPr>
              <p:cNvPr id="12" name="Text Box 54"/>
              <p:cNvSpPr txBox="1">
                <a:spLocks/>
              </p:cNvSpPr>
              <p:nvPr/>
            </p:nvSpPr>
            <p:spPr bwMode="auto">
              <a:xfrm>
                <a:off x="2208" y="862"/>
                <a:ext cx="138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1600" dirty="0">
                    <a:solidFill>
                      <a:schemeClr val="tx1"/>
                    </a:solidFill>
                    <a:latin typeface="Palatino Linotype" charset="0"/>
                    <a:ea typeface="Palatino Linotype" charset="0"/>
                    <a:cs typeface="Palatino Linotype" charset="0"/>
                  </a:rPr>
                  <a:t>body rotates</a:t>
                </a:r>
              </a:p>
              <a:p>
                <a:pPr eaLnBrk="1" hangingPunct="1"/>
                <a:r>
                  <a:rPr lang="en-US" altLang="en-US" sz="1600" dirty="0">
                    <a:solidFill>
                      <a:schemeClr val="tx1"/>
                    </a:solidFill>
                    <a:latin typeface="Palatino Linotype" charset="0"/>
                    <a:ea typeface="Palatino Linotype" charset="0"/>
                    <a:cs typeface="Palatino Linotype" charset="0"/>
                  </a:rPr>
                  <a:t>    in time “t”</a:t>
                </a:r>
              </a:p>
            </p:txBody>
          </p:sp>
          <p:graphicFrame>
            <p:nvGraphicFramePr>
              <p:cNvPr id="13" name="Object 14"/>
              <p:cNvGraphicFramePr>
                <a:graphicFrameLocks noChangeAspect="1"/>
              </p:cNvGraphicFramePr>
              <p:nvPr/>
            </p:nvGraphicFramePr>
            <p:xfrm>
              <a:off x="3031" y="868"/>
              <a:ext cx="445" cy="204"/>
            </p:xfrm>
            <a:graphic>
              <a:graphicData uri="http://schemas.openxmlformats.org/presentationml/2006/ole">
                <mc:AlternateContent xmlns:mc="http://schemas.openxmlformats.org/markup-compatibility/2006">
                  <mc:Choice xmlns:v="urn:schemas-microsoft-com:vml" Requires="v">
                    <p:oleObj spid="_x0000_s1585" name="Equation" r:id="rId3" imgW="444500" imgH="203200" progId="Equation.DSMT4">
                      <p:embed/>
                    </p:oleObj>
                  </mc:Choice>
                  <mc:Fallback>
                    <p:oleObj name="Equation" r:id="rId3" imgW="444500" imgH="203200" progId="Equation.DSMT4">
                      <p:embed/>
                      <p:pic>
                        <p:nvPicPr>
                          <p:cNvPr id="13"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1" y="868"/>
                            <a:ext cx="445" cy="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4" name="Group 72"/>
            <p:cNvGrpSpPr>
              <a:grpSpLocks/>
            </p:cNvGrpSpPr>
            <p:nvPr/>
          </p:nvGrpSpPr>
          <p:grpSpPr bwMode="auto">
            <a:xfrm>
              <a:off x="6537960" y="1379085"/>
              <a:ext cx="1828800" cy="1701800"/>
              <a:chOff x="3792" y="816"/>
              <a:chExt cx="1152" cy="1072"/>
            </a:xfrm>
          </p:grpSpPr>
          <p:sp>
            <p:nvSpPr>
              <p:cNvPr id="15" name="Line 48"/>
              <p:cNvSpPr>
                <a:spLocks noChangeShapeType="1"/>
              </p:cNvSpPr>
              <p:nvPr/>
            </p:nvSpPr>
            <p:spPr bwMode="auto">
              <a:xfrm flipV="1">
                <a:off x="3792" y="1392"/>
                <a:ext cx="1104" cy="48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50"/>
              <p:cNvSpPr>
                <a:spLocks noChangeShapeType="1"/>
              </p:cNvSpPr>
              <p:nvPr/>
            </p:nvSpPr>
            <p:spPr bwMode="auto">
              <a:xfrm flipV="1">
                <a:off x="3792" y="864"/>
                <a:ext cx="624" cy="1008"/>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Freeform 60"/>
              <p:cNvSpPr>
                <a:spLocks/>
              </p:cNvSpPr>
              <p:nvPr/>
            </p:nvSpPr>
            <p:spPr bwMode="auto">
              <a:xfrm>
                <a:off x="3984" y="1776"/>
                <a:ext cx="56" cy="96"/>
              </a:xfrm>
              <a:custGeom>
                <a:avLst/>
                <a:gdLst>
                  <a:gd name="T0" fmla="*/ 0 w 56"/>
                  <a:gd name="T1" fmla="*/ 0 h 96"/>
                  <a:gd name="T2" fmla="*/ 48 w 56"/>
                  <a:gd name="T3" fmla="*/ 48 h 96"/>
                  <a:gd name="T4" fmla="*/ 48 w 56"/>
                  <a:gd name="T5" fmla="*/ 96 h 96"/>
                  <a:gd name="T6" fmla="*/ 0 60000 65536"/>
                  <a:gd name="T7" fmla="*/ 0 60000 65536"/>
                  <a:gd name="T8" fmla="*/ 0 60000 65536"/>
                  <a:gd name="T9" fmla="*/ 0 w 56"/>
                  <a:gd name="T10" fmla="*/ 0 h 96"/>
                  <a:gd name="T11" fmla="*/ 56 w 56"/>
                  <a:gd name="T12" fmla="*/ 96 h 96"/>
                </a:gdLst>
                <a:ahLst/>
                <a:cxnLst>
                  <a:cxn ang="T6">
                    <a:pos x="T0" y="T1"/>
                  </a:cxn>
                  <a:cxn ang="T7">
                    <a:pos x="T2" y="T3"/>
                  </a:cxn>
                  <a:cxn ang="T8">
                    <a:pos x="T4" y="T5"/>
                  </a:cxn>
                </a:cxnLst>
                <a:rect l="T9" t="T10" r="T11" b="T12"/>
                <a:pathLst>
                  <a:path w="56" h="96">
                    <a:moveTo>
                      <a:pt x="0" y="0"/>
                    </a:moveTo>
                    <a:cubicBezTo>
                      <a:pt x="20" y="16"/>
                      <a:pt x="40" y="32"/>
                      <a:pt x="48" y="48"/>
                    </a:cubicBezTo>
                    <a:cubicBezTo>
                      <a:pt x="56" y="64"/>
                      <a:pt x="52" y="80"/>
                      <a:pt x="48" y="96"/>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graphicFrame>
            <p:nvGraphicFramePr>
              <p:cNvPr id="18" name="Object 11"/>
              <p:cNvGraphicFramePr>
                <a:graphicFrameLocks noChangeAspect="1"/>
              </p:cNvGraphicFramePr>
              <p:nvPr/>
            </p:nvGraphicFramePr>
            <p:xfrm>
              <a:off x="4080" y="1728"/>
              <a:ext cx="117" cy="144"/>
            </p:xfrm>
            <a:graphic>
              <a:graphicData uri="http://schemas.openxmlformats.org/presentationml/2006/ole">
                <mc:AlternateContent xmlns:mc="http://schemas.openxmlformats.org/markup-compatibility/2006">
                  <mc:Choice xmlns:v="urn:schemas-microsoft-com:vml" Requires="v">
                    <p:oleObj spid="_x0000_s1586" name="Equation" r:id="rId5" imgW="165100" imgH="203200" progId="Equation.DSMT4">
                      <p:embed/>
                    </p:oleObj>
                  </mc:Choice>
                  <mc:Fallback>
                    <p:oleObj name="Equation" r:id="rId5" imgW="165100" imgH="203200" progId="Equation.DSMT4">
                      <p:embed/>
                      <p:pic>
                        <p:nvPicPr>
                          <p:cNvPr id="18"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0" y="1728"/>
                            <a:ext cx="117"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9" name="Freeform 64"/>
              <p:cNvSpPr>
                <a:spLocks/>
              </p:cNvSpPr>
              <p:nvPr/>
            </p:nvSpPr>
            <p:spPr bwMode="auto">
              <a:xfrm>
                <a:off x="4040" y="1456"/>
                <a:ext cx="260" cy="432"/>
              </a:xfrm>
              <a:custGeom>
                <a:avLst/>
                <a:gdLst>
                  <a:gd name="T0" fmla="*/ 0 w 260"/>
                  <a:gd name="T1" fmla="*/ 0 h 432"/>
                  <a:gd name="T2" fmla="*/ 72 w 260"/>
                  <a:gd name="T3" fmla="*/ 32 h 432"/>
                  <a:gd name="T4" fmla="*/ 92 w 260"/>
                  <a:gd name="T5" fmla="*/ 60 h 432"/>
                  <a:gd name="T6" fmla="*/ 140 w 260"/>
                  <a:gd name="T7" fmla="*/ 96 h 432"/>
                  <a:gd name="T8" fmla="*/ 176 w 260"/>
                  <a:gd name="T9" fmla="*/ 140 h 432"/>
                  <a:gd name="T10" fmla="*/ 224 w 260"/>
                  <a:gd name="T11" fmla="*/ 232 h 432"/>
                  <a:gd name="T12" fmla="*/ 248 w 260"/>
                  <a:gd name="T13" fmla="*/ 288 h 432"/>
                  <a:gd name="T14" fmla="*/ 260 w 260"/>
                  <a:gd name="T15" fmla="*/ 432 h 432"/>
                  <a:gd name="T16" fmla="*/ 0 60000 65536"/>
                  <a:gd name="T17" fmla="*/ 0 60000 65536"/>
                  <a:gd name="T18" fmla="*/ 0 60000 65536"/>
                  <a:gd name="T19" fmla="*/ 0 60000 65536"/>
                  <a:gd name="T20" fmla="*/ 0 60000 65536"/>
                  <a:gd name="T21" fmla="*/ 0 60000 65536"/>
                  <a:gd name="T22" fmla="*/ 0 60000 65536"/>
                  <a:gd name="T23" fmla="*/ 0 60000 65536"/>
                  <a:gd name="T24" fmla="*/ 0 w 260"/>
                  <a:gd name="T25" fmla="*/ 0 h 432"/>
                  <a:gd name="T26" fmla="*/ 260 w 260"/>
                  <a:gd name="T27" fmla="*/ 432 h 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0" h="432">
                    <a:moveTo>
                      <a:pt x="0" y="0"/>
                    </a:moveTo>
                    <a:cubicBezTo>
                      <a:pt x="25" y="10"/>
                      <a:pt x="47" y="19"/>
                      <a:pt x="72" y="32"/>
                    </a:cubicBezTo>
                    <a:cubicBezTo>
                      <a:pt x="75" y="37"/>
                      <a:pt x="87" y="56"/>
                      <a:pt x="92" y="60"/>
                    </a:cubicBezTo>
                    <a:cubicBezTo>
                      <a:pt x="107" y="73"/>
                      <a:pt x="127" y="79"/>
                      <a:pt x="140" y="96"/>
                    </a:cubicBezTo>
                    <a:cubicBezTo>
                      <a:pt x="154" y="114"/>
                      <a:pt x="157" y="127"/>
                      <a:pt x="176" y="140"/>
                    </a:cubicBezTo>
                    <a:cubicBezTo>
                      <a:pt x="183" y="163"/>
                      <a:pt x="204" y="218"/>
                      <a:pt x="224" y="232"/>
                    </a:cubicBezTo>
                    <a:cubicBezTo>
                      <a:pt x="229" y="253"/>
                      <a:pt x="238" y="268"/>
                      <a:pt x="248" y="288"/>
                    </a:cubicBezTo>
                    <a:cubicBezTo>
                      <a:pt x="252" y="335"/>
                      <a:pt x="260" y="383"/>
                      <a:pt x="260" y="432"/>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graphicFrame>
            <p:nvGraphicFramePr>
              <p:cNvPr id="20" name="Object 19"/>
              <p:cNvGraphicFramePr>
                <a:graphicFrameLocks noChangeAspect="1"/>
              </p:cNvGraphicFramePr>
              <p:nvPr/>
            </p:nvGraphicFramePr>
            <p:xfrm>
              <a:off x="4268" y="1536"/>
              <a:ext cx="126" cy="144"/>
            </p:xfrm>
            <a:graphic>
              <a:graphicData uri="http://schemas.openxmlformats.org/presentationml/2006/ole">
                <mc:AlternateContent xmlns:mc="http://schemas.openxmlformats.org/markup-compatibility/2006">
                  <mc:Choice xmlns:v="urn:schemas-microsoft-com:vml" Requires="v">
                    <p:oleObj spid="_x0000_s1587" name="Equation" r:id="rId7" imgW="177800" imgH="203200" progId="Equation.DSMT4">
                      <p:embed/>
                    </p:oleObj>
                  </mc:Choice>
                  <mc:Fallback>
                    <p:oleObj name="Equation" r:id="rId7" imgW="177800" imgH="203200" progId="Equation.DSMT4">
                      <p:embed/>
                      <p:pic>
                        <p:nvPicPr>
                          <p:cNvPr id="2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8" y="1536"/>
                            <a:ext cx="126"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1" name="AutoShape 66"/>
              <p:cNvSpPr>
                <a:spLocks/>
              </p:cNvSpPr>
              <p:nvPr/>
            </p:nvSpPr>
            <p:spPr bwMode="auto">
              <a:xfrm>
                <a:off x="4368" y="816"/>
                <a:ext cx="96" cy="96"/>
              </a:xfrm>
              <a:custGeom>
                <a:avLst/>
                <a:gdLst>
                  <a:gd name="T0" fmla="*/ 48 w 21600"/>
                  <a:gd name="T1" fmla="*/ 0 h 21600"/>
                  <a:gd name="T2" fmla="*/ 14 w 21600"/>
                  <a:gd name="T3" fmla="*/ 14 h 21600"/>
                  <a:gd name="T4" fmla="*/ 0 w 21600"/>
                  <a:gd name="T5" fmla="*/ 48 h 21600"/>
                  <a:gd name="T6" fmla="*/ 14 w 21600"/>
                  <a:gd name="T7" fmla="*/ 82 h 21600"/>
                  <a:gd name="T8" fmla="*/ 48 w 21600"/>
                  <a:gd name="T9" fmla="*/ 96 h 21600"/>
                  <a:gd name="T10" fmla="*/ 82 w 21600"/>
                  <a:gd name="T11" fmla="*/ 82 h 21600"/>
                  <a:gd name="T12" fmla="*/ 96 w 21600"/>
                  <a:gd name="T13" fmla="*/ 48 h 21600"/>
                  <a:gd name="T14" fmla="*/ 82 w 21600"/>
                  <a:gd name="T15" fmla="*/ 14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25400">
                <a:solidFill>
                  <a:schemeClr val="hlink"/>
                </a:solidFill>
                <a:round/>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sp>
            <p:nvSpPr>
              <p:cNvPr id="22" name="AutoShape 67"/>
              <p:cNvSpPr>
                <a:spLocks/>
              </p:cNvSpPr>
              <p:nvPr/>
            </p:nvSpPr>
            <p:spPr bwMode="auto">
              <a:xfrm>
                <a:off x="4848" y="1344"/>
                <a:ext cx="96" cy="96"/>
              </a:xfrm>
              <a:custGeom>
                <a:avLst/>
                <a:gdLst>
                  <a:gd name="T0" fmla="*/ 48 w 21600"/>
                  <a:gd name="T1" fmla="*/ 0 h 21600"/>
                  <a:gd name="T2" fmla="*/ 14 w 21600"/>
                  <a:gd name="T3" fmla="*/ 14 h 21600"/>
                  <a:gd name="T4" fmla="*/ 0 w 21600"/>
                  <a:gd name="T5" fmla="*/ 48 h 21600"/>
                  <a:gd name="T6" fmla="*/ 14 w 21600"/>
                  <a:gd name="T7" fmla="*/ 82 h 21600"/>
                  <a:gd name="T8" fmla="*/ 48 w 21600"/>
                  <a:gd name="T9" fmla="*/ 96 h 21600"/>
                  <a:gd name="T10" fmla="*/ 82 w 21600"/>
                  <a:gd name="T11" fmla="*/ 82 h 21600"/>
                  <a:gd name="T12" fmla="*/ 96 w 21600"/>
                  <a:gd name="T13" fmla="*/ 48 h 21600"/>
                  <a:gd name="T14" fmla="*/ 82 w 21600"/>
                  <a:gd name="T15" fmla="*/ 14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25400">
                <a:solidFill>
                  <a:schemeClr val="hlink"/>
                </a:solidFill>
                <a:round/>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sp>
            <p:nvSpPr>
              <p:cNvPr id="23" name="Freeform 68"/>
              <p:cNvSpPr>
                <a:spLocks/>
              </p:cNvSpPr>
              <p:nvPr/>
            </p:nvSpPr>
            <p:spPr bwMode="auto">
              <a:xfrm>
                <a:off x="4240" y="1160"/>
                <a:ext cx="332" cy="372"/>
              </a:xfrm>
              <a:custGeom>
                <a:avLst/>
                <a:gdLst>
                  <a:gd name="T0" fmla="*/ 0 w 332"/>
                  <a:gd name="T1" fmla="*/ 0 h 372"/>
                  <a:gd name="T2" fmla="*/ 48 w 332"/>
                  <a:gd name="T3" fmla="*/ 20 h 372"/>
                  <a:gd name="T4" fmla="*/ 108 w 332"/>
                  <a:gd name="T5" fmla="*/ 64 h 372"/>
                  <a:gd name="T6" fmla="*/ 148 w 332"/>
                  <a:gd name="T7" fmla="*/ 96 h 372"/>
                  <a:gd name="T8" fmla="*/ 176 w 332"/>
                  <a:gd name="T9" fmla="*/ 128 h 372"/>
                  <a:gd name="T10" fmla="*/ 220 w 332"/>
                  <a:gd name="T11" fmla="*/ 188 h 372"/>
                  <a:gd name="T12" fmla="*/ 248 w 332"/>
                  <a:gd name="T13" fmla="*/ 236 h 372"/>
                  <a:gd name="T14" fmla="*/ 280 w 332"/>
                  <a:gd name="T15" fmla="*/ 276 h 372"/>
                  <a:gd name="T16" fmla="*/ 332 w 332"/>
                  <a:gd name="T17" fmla="*/ 372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2"/>
                  <a:gd name="T28" fmla="*/ 0 h 372"/>
                  <a:gd name="T29" fmla="*/ 332 w 332"/>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2" h="372">
                    <a:moveTo>
                      <a:pt x="0" y="0"/>
                    </a:moveTo>
                    <a:cubicBezTo>
                      <a:pt x="16" y="5"/>
                      <a:pt x="34" y="8"/>
                      <a:pt x="48" y="20"/>
                    </a:cubicBezTo>
                    <a:cubicBezTo>
                      <a:pt x="65" y="34"/>
                      <a:pt x="86" y="56"/>
                      <a:pt x="108" y="64"/>
                    </a:cubicBezTo>
                    <a:cubicBezTo>
                      <a:pt x="121" y="73"/>
                      <a:pt x="137" y="82"/>
                      <a:pt x="148" y="96"/>
                    </a:cubicBezTo>
                    <a:cubicBezTo>
                      <a:pt x="173" y="128"/>
                      <a:pt x="152" y="112"/>
                      <a:pt x="176" y="128"/>
                    </a:cubicBezTo>
                    <a:cubicBezTo>
                      <a:pt x="183" y="149"/>
                      <a:pt x="201" y="175"/>
                      <a:pt x="220" y="188"/>
                    </a:cubicBezTo>
                    <a:cubicBezTo>
                      <a:pt x="227" y="209"/>
                      <a:pt x="228" y="222"/>
                      <a:pt x="248" y="236"/>
                    </a:cubicBezTo>
                    <a:cubicBezTo>
                      <a:pt x="252" y="248"/>
                      <a:pt x="269" y="268"/>
                      <a:pt x="280" y="276"/>
                    </a:cubicBezTo>
                    <a:cubicBezTo>
                      <a:pt x="288" y="309"/>
                      <a:pt x="307" y="347"/>
                      <a:pt x="332" y="372"/>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graphicFrame>
            <p:nvGraphicFramePr>
              <p:cNvPr id="24" name="Object 13"/>
              <p:cNvGraphicFramePr>
                <a:graphicFrameLocks noChangeAspect="1"/>
              </p:cNvGraphicFramePr>
              <p:nvPr/>
            </p:nvGraphicFramePr>
            <p:xfrm>
              <a:off x="4416" y="1152"/>
              <a:ext cx="301" cy="138"/>
            </p:xfrm>
            <a:graphic>
              <a:graphicData uri="http://schemas.openxmlformats.org/presentationml/2006/ole">
                <mc:AlternateContent xmlns:mc="http://schemas.openxmlformats.org/markup-compatibility/2006">
                  <mc:Choice xmlns:v="urn:schemas-microsoft-com:vml" Requires="v">
                    <p:oleObj spid="_x0000_s1588" name="Equation" r:id="rId9" imgW="444500" imgH="203200" progId="Equation.DSMT4">
                      <p:embed/>
                    </p:oleObj>
                  </mc:Choice>
                  <mc:Fallback>
                    <p:oleObj name="Equation" r:id="rId9" imgW="444500" imgH="203200" progId="Equation.DSMT4">
                      <p:embed/>
                      <p:pic>
                        <p:nvPicPr>
                          <p:cNvPr id="24"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1152"/>
                            <a:ext cx="301" cy="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grpSp>
        <p:nvGrpSpPr>
          <p:cNvPr id="3" name="Group 2">
            <a:extLst>
              <a:ext uri="{FF2B5EF4-FFF2-40B4-BE49-F238E27FC236}">
                <a16:creationId xmlns:a16="http://schemas.microsoft.com/office/drawing/2014/main" id="{06DC19E9-7C54-4743-BCE5-B4E511817CD5}"/>
              </a:ext>
            </a:extLst>
          </p:cNvPr>
          <p:cNvGrpSpPr/>
          <p:nvPr/>
        </p:nvGrpSpPr>
        <p:grpSpPr>
          <a:xfrm>
            <a:off x="659846" y="1676848"/>
            <a:ext cx="2971800" cy="1716096"/>
            <a:chOff x="659846" y="1676848"/>
            <a:chExt cx="2971800" cy="1716096"/>
          </a:xfrm>
        </p:grpSpPr>
        <p:sp>
          <p:nvSpPr>
            <p:cNvPr id="25" name="Line 21"/>
            <p:cNvSpPr>
              <a:spLocks noChangeShapeType="1"/>
            </p:cNvSpPr>
            <p:nvPr/>
          </p:nvSpPr>
          <p:spPr bwMode="auto">
            <a:xfrm>
              <a:off x="1955246" y="2554744"/>
              <a:ext cx="0" cy="5334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22"/>
            <p:cNvSpPr>
              <a:spLocks noChangeShapeType="1"/>
            </p:cNvSpPr>
            <p:nvPr/>
          </p:nvSpPr>
          <p:spPr bwMode="auto">
            <a:xfrm>
              <a:off x="1650446" y="2935744"/>
              <a:ext cx="19812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Rectangle 24"/>
            <p:cNvSpPr>
              <a:spLocks/>
            </p:cNvSpPr>
            <p:nvPr/>
          </p:nvSpPr>
          <p:spPr bwMode="auto">
            <a:xfrm>
              <a:off x="2107646" y="2783344"/>
              <a:ext cx="152400" cy="152400"/>
            </a:xfrm>
            <a:prstGeom prst="rect">
              <a:avLst/>
            </a:prstGeom>
            <a:solidFill>
              <a:schemeClr val="accent1"/>
            </a:solid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sp>
          <p:nvSpPr>
            <p:cNvPr id="28" name="Rectangle 25"/>
            <p:cNvSpPr>
              <a:spLocks/>
            </p:cNvSpPr>
            <p:nvPr/>
          </p:nvSpPr>
          <p:spPr bwMode="auto">
            <a:xfrm>
              <a:off x="2869646" y="2783344"/>
              <a:ext cx="152400" cy="152400"/>
            </a:xfrm>
            <a:prstGeom prst="rect">
              <a:avLst/>
            </a:prstGeom>
            <a:solidFill>
              <a:schemeClr val="accent1"/>
            </a:solid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graphicFrame>
          <p:nvGraphicFramePr>
            <p:cNvPr id="29" name="Object 2"/>
            <p:cNvGraphicFramePr>
              <a:graphicFrameLocks noChangeAspect="1"/>
            </p:cNvGraphicFramePr>
            <p:nvPr>
              <p:extLst>
                <p:ext uri="{D42A27DB-BD31-4B8C-83A1-F6EECF244321}">
                  <p14:modId xmlns:p14="http://schemas.microsoft.com/office/powerpoint/2010/main" val="2215669604"/>
                </p:ext>
              </p:extLst>
            </p:nvPr>
          </p:nvGraphicFramePr>
          <p:xfrm>
            <a:off x="2031446" y="2910344"/>
            <a:ext cx="392113" cy="482600"/>
          </p:xfrm>
          <a:graphic>
            <a:graphicData uri="http://schemas.openxmlformats.org/presentationml/2006/ole">
              <mc:AlternateContent xmlns:mc="http://schemas.openxmlformats.org/markup-compatibility/2006">
                <mc:Choice xmlns:v="urn:schemas-microsoft-com:vml" Requires="v">
                  <p:oleObj spid="_x0000_s1589" name="Equation" r:id="rId10" imgW="165100" imgH="203200" progId="Equation.DSMT4">
                    <p:embed/>
                  </p:oleObj>
                </mc:Choice>
                <mc:Fallback>
                  <p:oleObj name="Equation" r:id="rId10" imgW="165100" imgH="203200" progId="Equation.DSMT4">
                    <p:embed/>
                    <p:pic>
                      <p:nvPicPr>
                        <p:cNvPr id="29"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31446" y="2910344"/>
                          <a:ext cx="392113"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 name="Object 3"/>
            <p:cNvGraphicFramePr>
              <a:graphicFrameLocks noChangeAspect="1"/>
            </p:cNvGraphicFramePr>
            <p:nvPr>
              <p:extLst>
                <p:ext uri="{D42A27DB-BD31-4B8C-83A1-F6EECF244321}">
                  <p14:modId xmlns:p14="http://schemas.microsoft.com/office/powerpoint/2010/main" val="308496918"/>
                </p:ext>
              </p:extLst>
            </p:nvPr>
          </p:nvGraphicFramePr>
          <p:xfrm>
            <a:off x="2768046" y="2910344"/>
            <a:ext cx="422275" cy="482600"/>
          </p:xfrm>
          <a:graphic>
            <a:graphicData uri="http://schemas.openxmlformats.org/presentationml/2006/ole">
              <mc:AlternateContent xmlns:mc="http://schemas.openxmlformats.org/markup-compatibility/2006">
                <mc:Choice xmlns:v="urn:schemas-microsoft-com:vml" Requires="v">
                  <p:oleObj spid="_x0000_s1590" name="Equation" r:id="rId12" imgW="177800" imgH="203200" progId="Equation.DSMT4">
                    <p:embed/>
                  </p:oleObj>
                </mc:Choice>
                <mc:Fallback>
                  <p:oleObj name="Equation" r:id="rId12" imgW="177800" imgH="203200" progId="Equation.DSMT4">
                    <p:embed/>
                    <p:pic>
                      <p:nvPicPr>
                        <p:cNvPr id="30"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8046" y="2910344"/>
                          <a:ext cx="42227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 name="Text Box 40"/>
            <p:cNvSpPr txBox="1">
              <a:spLocks/>
            </p:cNvSpPr>
            <p:nvPr/>
          </p:nvSpPr>
          <p:spPr bwMode="auto">
            <a:xfrm>
              <a:off x="659846" y="1700669"/>
              <a:ext cx="2200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altLang="en-US" sz="1600" dirty="0">
                  <a:solidFill>
                    <a:schemeClr val="tx1"/>
                  </a:solidFill>
                  <a:latin typeface="Palatino Linotype" charset="0"/>
                  <a:ea typeface="Palatino Linotype" charset="0"/>
                  <a:cs typeface="Palatino Linotype" charset="0"/>
                </a:rPr>
                <a:t>body translates</a:t>
              </a:r>
            </a:p>
            <a:p>
              <a:pPr eaLnBrk="1" hangingPunct="1"/>
              <a:r>
                <a:rPr lang="en-US" altLang="en-US" sz="1600" dirty="0">
                  <a:solidFill>
                    <a:schemeClr val="tx1"/>
                  </a:solidFill>
                  <a:latin typeface="Palatino Linotype" charset="0"/>
                  <a:ea typeface="Palatino Linotype" charset="0"/>
                  <a:cs typeface="Palatino Linotype" charset="0"/>
                </a:rPr>
                <a:t>        in time “t”</a:t>
              </a:r>
            </a:p>
          </p:txBody>
        </p:sp>
        <p:graphicFrame>
          <p:nvGraphicFramePr>
            <p:cNvPr id="32" name="Object 5"/>
            <p:cNvGraphicFramePr>
              <a:graphicFrameLocks noChangeAspect="1"/>
            </p:cNvGraphicFramePr>
            <p:nvPr>
              <p:extLst>
                <p:ext uri="{D42A27DB-BD31-4B8C-83A1-F6EECF244321}">
                  <p14:modId xmlns:p14="http://schemas.microsoft.com/office/powerpoint/2010/main" val="3372814763"/>
                </p:ext>
              </p:extLst>
            </p:nvPr>
          </p:nvGraphicFramePr>
          <p:xfrm>
            <a:off x="2183846" y="1676848"/>
            <a:ext cx="727075" cy="323850"/>
          </p:xfrm>
          <a:graphic>
            <a:graphicData uri="http://schemas.openxmlformats.org/presentationml/2006/ole">
              <mc:AlternateContent xmlns:mc="http://schemas.openxmlformats.org/markup-compatibility/2006">
                <mc:Choice xmlns:v="urn:schemas-microsoft-com:vml" Requires="v">
                  <p:oleObj spid="_x0000_s1591" name="Equation" r:id="rId14" imgW="457200" imgH="203200" progId="Equation.DSMT4">
                    <p:embed/>
                  </p:oleObj>
                </mc:Choice>
                <mc:Fallback>
                  <p:oleObj name="Equation" r:id="rId14" imgW="457200" imgH="203200" progId="Equation.DSMT4">
                    <p:embed/>
                    <p:pic>
                      <p:nvPicPr>
                        <p:cNvPr id="32" name="Object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83846" y="1676848"/>
                          <a:ext cx="727075"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40" name="Text Box 33"/>
          <p:cNvSpPr txBox="1">
            <a:spLocks/>
          </p:cNvSpPr>
          <p:nvPr/>
        </p:nvSpPr>
        <p:spPr bwMode="auto">
          <a:xfrm>
            <a:off x="4764536" y="3807553"/>
            <a:ext cx="17171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altLang="en-US" sz="1800" b="1" dirty="0">
                <a:solidFill>
                  <a:schemeClr val="accent1"/>
                </a:solidFill>
                <a:latin typeface="Palatino Linotype" charset="0"/>
                <a:ea typeface="Palatino Linotype" charset="0"/>
                <a:cs typeface="Palatino Linotype" charset="0"/>
              </a:rPr>
              <a:t>rate of change </a:t>
            </a:r>
          </a:p>
          <a:p>
            <a:pPr eaLnBrk="1" hangingPunct="1"/>
            <a:r>
              <a:rPr lang="en-US" altLang="en-US" sz="1800" b="1" dirty="0">
                <a:solidFill>
                  <a:schemeClr val="accent1"/>
                </a:solidFill>
                <a:latin typeface="Palatino Linotype" charset="0"/>
                <a:ea typeface="Palatino Linotype" charset="0"/>
                <a:cs typeface="Palatino Linotype" charset="0"/>
              </a:rPr>
              <a:t>of position</a:t>
            </a:r>
          </a:p>
        </p:txBody>
      </p:sp>
      <p:sp>
        <p:nvSpPr>
          <p:cNvPr id="41" name="Text Box 34"/>
          <p:cNvSpPr txBox="1">
            <a:spLocks/>
          </p:cNvSpPr>
          <p:nvPr/>
        </p:nvSpPr>
        <p:spPr bwMode="auto">
          <a:xfrm>
            <a:off x="7205316" y="3807553"/>
            <a:ext cx="17171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altLang="en-US" sz="1800" b="1" dirty="0">
                <a:solidFill>
                  <a:schemeClr val="accent1"/>
                </a:solidFill>
                <a:latin typeface="Palatino Linotype" charset="0"/>
                <a:ea typeface="Palatino Linotype" charset="0"/>
                <a:cs typeface="Palatino Linotype" charset="0"/>
              </a:rPr>
              <a:t>rate of change </a:t>
            </a:r>
          </a:p>
          <a:p>
            <a:pPr eaLnBrk="1" hangingPunct="1"/>
            <a:r>
              <a:rPr lang="en-US" altLang="en-US" sz="1800" b="1" dirty="0">
                <a:solidFill>
                  <a:schemeClr val="accent1"/>
                </a:solidFill>
                <a:latin typeface="Palatino Linotype" charset="0"/>
                <a:ea typeface="Palatino Linotype" charset="0"/>
                <a:cs typeface="Palatino Linotype" charset="0"/>
              </a:rPr>
              <a:t>of velocity</a:t>
            </a:r>
          </a:p>
        </p:txBody>
      </p:sp>
      <p:graphicFrame>
        <p:nvGraphicFramePr>
          <p:cNvPr id="42" name="Object 8"/>
          <p:cNvGraphicFramePr>
            <a:graphicFrameLocks noChangeAspect="1"/>
          </p:cNvGraphicFramePr>
          <p:nvPr>
            <p:extLst>
              <p:ext uri="{D42A27DB-BD31-4B8C-83A1-F6EECF244321}">
                <p14:modId xmlns:p14="http://schemas.microsoft.com/office/powerpoint/2010/main" val="82321079"/>
              </p:ext>
            </p:extLst>
          </p:nvPr>
        </p:nvGraphicFramePr>
        <p:xfrm>
          <a:off x="5133405" y="4716428"/>
          <a:ext cx="1171575" cy="436562"/>
        </p:xfrm>
        <a:graphic>
          <a:graphicData uri="http://schemas.openxmlformats.org/presentationml/2006/ole">
            <mc:AlternateContent xmlns:mc="http://schemas.openxmlformats.org/markup-compatibility/2006">
              <mc:Choice xmlns:v="urn:schemas-microsoft-com:vml" Requires="v">
                <p:oleObj spid="_x0000_s1592" name="Equation" r:id="rId16" imgW="546100" imgH="203200" progId="Equation.DSMT4">
                  <p:embed/>
                </p:oleObj>
              </mc:Choice>
              <mc:Fallback>
                <p:oleObj name="Equation" r:id="rId16" imgW="546100" imgH="203200" progId="Equation.DSMT4">
                  <p:embed/>
                  <p:pic>
                    <p:nvPicPr>
                      <p:cNvPr id="42"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33405" y="4716428"/>
                        <a:ext cx="1171575" cy="43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3" name="Object 9"/>
          <p:cNvGraphicFramePr>
            <a:graphicFrameLocks noChangeAspect="1"/>
          </p:cNvGraphicFramePr>
          <p:nvPr>
            <p:extLst>
              <p:ext uri="{D42A27DB-BD31-4B8C-83A1-F6EECF244321}">
                <p14:modId xmlns:p14="http://schemas.microsoft.com/office/powerpoint/2010/main" val="2782176317"/>
              </p:ext>
            </p:extLst>
          </p:nvPr>
        </p:nvGraphicFramePr>
        <p:xfrm>
          <a:off x="7362210" y="4678830"/>
          <a:ext cx="1308100" cy="490538"/>
        </p:xfrm>
        <a:graphic>
          <a:graphicData uri="http://schemas.openxmlformats.org/presentationml/2006/ole">
            <mc:AlternateContent xmlns:mc="http://schemas.openxmlformats.org/markup-compatibility/2006">
              <mc:Choice xmlns:v="urn:schemas-microsoft-com:vml" Requires="v">
                <p:oleObj spid="_x0000_s1593" name="Equation" r:id="rId18" imgW="609600" imgH="228600" progId="Equation.DSMT4">
                  <p:embed/>
                </p:oleObj>
              </mc:Choice>
              <mc:Fallback>
                <p:oleObj name="Equation" r:id="rId18" imgW="609600" imgH="228600" progId="Equation.DSMT4">
                  <p:embed/>
                  <p:pic>
                    <p:nvPicPr>
                      <p:cNvPr id="43"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62210" y="4678830"/>
                        <a:ext cx="130810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45" name="Group 44">
            <a:extLst>
              <a:ext uri="{FF2B5EF4-FFF2-40B4-BE49-F238E27FC236}">
                <a16:creationId xmlns:a16="http://schemas.microsoft.com/office/drawing/2014/main" id="{12A86F3B-E076-5D43-B04E-7C68D9825EFA}"/>
              </a:ext>
            </a:extLst>
          </p:cNvPr>
          <p:cNvGrpSpPr/>
          <p:nvPr/>
        </p:nvGrpSpPr>
        <p:grpSpPr>
          <a:xfrm>
            <a:off x="209888" y="3977183"/>
            <a:ext cx="8650287" cy="1981764"/>
            <a:chOff x="360363" y="4220258"/>
            <a:chExt cx="8650287" cy="1981764"/>
          </a:xfrm>
        </p:grpSpPr>
        <p:graphicFrame>
          <p:nvGraphicFramePr>
            <p:cNvPr id="44" name="Object 10"/>
            <p:cNvGraphicFramePr>
              <a:graphicFrameLocks noChangeAspect="1"/>
            </p:cNvGraphicFramePr>
            <p:nvPr>
              <p:extLst>
                <p:ext uri="{D42A27DB-BD31-4B8C-83A1-F6EECF244321}">
                  <p14:modId xmlns:p14="http://schemas.microsoft.com/office/powerpoint/2010/main" val="2969674583"/>
                </p:ext>
              </p:extLst>
            </p:nvPr>
          </p:nvGraphicFramePr>
          <p:xfrm>
            <a:off x="2612820" y="4982937"/>
            <a:ext cx="1608138" cy="409575"/>
          </p:xfrm>
          <a:graphic>
            <a:graphicData uri="http://schemas.openxmlformats.org/presentationml/2006/ole">
              <mc:AlternateContent xmlns:mc="http://schemas.openxmlformats.org/markup-compatibility/2006">
                <mc:Choice xmlns:v="urn:schemas-microsoft-com:vml" Requires="v">
                  <p:oleObj spid="_x0000_s1594" name="Equation" r:id="rId20" imgW="749300" imgH="190500" progId="Equation.DSMT4">
                    <p:embed/>
                  </p:oleObj>
                </mc:Choice>
                <mc:Fallback>
                  <p:oleObj name="Equation" r:id="rId20" imgW="749300" imgH="190500" progId="Equation.DSMT4">
                    <p:embed/>
                    <p:pic>
                      <p:nvPicPr>
                        <p:cNvPr id="44"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12820" y="4982937"/>
                          <a:ext cx="1608138" cy="409575"/>
                        </a:xfrm>
                        <a:prstGeom prst="rect">
                          <a:avLst/>
                        </a:prstGeom>
                        <a:noFill/>
                        <a:ln>
                          <a:noFill/>
                        </a:ln>
                        <a:effectLst/>
                      </p:spPr>
                    </p:pic>
                  </p:oleObj>
                </mc:Fallback>
              </mc:AlternateContent>
            </a:graphicData>
          </a:graphic>
        </p:graphicFrame>
        <p:grpSp>
          <p:nvGrpSpPr>
            <p:cNvPr id="5" name="Group 4">
              <a:extLst>
                <a:ext uri="{FF2B5EF4-FFF2-40B4-BE49-F238E27FC236}">
                  <a16:creationId xmlns:a16="http://schemas.microsoft.com/office/drawing/2014/main" id="{D5FFF19D-A393-DF4A-A08B-0C7F021A0F7B}"/>
                </a:ext>
              </a:extLst>
            </p:cNvPr>
            <p:cNvGrpSpPr/>
            <p:nvPr/>
          </p:nvGrpSpPr>
          <p:grpSpPr>
            <a:xfrm>
              <a:off x="360363" y="4220258"/>
              <a:ext cx="8650287" cy="1973713"/>
              <a:chOff x="360363" y="4220258"/>
              <a:chExt cx="8650287" cy="1973713"/>
            </a:xfrm>
          </p:grpSpPr>
          <p:sp>
            <p:nvSpPr>
              <p:cNvPr id="34" name="Text Box 32"/>
              <p:cNvSpPr txBox="1">
                <a:spLocks/>
              </p:cNvSpPr>
              <p:nvPr/>
            </p:nvSpPr>
            <p:spPr bwMode="auto">
              <a:xfrm>
                <a:off x="2661971" y="4220258"/>
                <a:ext cx="1056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altLang="en-US" sz="1800" b="1">
                    <a:solidFill>
                      <a:schemeClr val="accent1"/>
                    </a:solidFill>
                    <a:latin typeface="Palatino Linotype" charset="0"/>
                    <a:ea typeface="Palatino Linotype" charset="0"/>
                    <a:cs typeface="Palatino Linotype" charset="0"/>
                  </a:rPr>
                  <a:t>position</a:t>
                </a:r>
              </a:p>
            </p:txBody>
          </p:sp>
          <p:sp>
            <p:nvSpPr>
              <p:cNvPr id="35" name="Text Box 36"/>
              <p:cNvSpPr txBox="1">
                <a:spLocks/>
              </p:cNvSpPr>
              <p:nvPr/>
            </p:nvSpPr>
            <p:spPr bwMode="auto">
              <a:xfrm>
                <a:off x="360363" y="4938713"/>
                <a:ext cx="15183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altLang="en-US" sz="1800" b="1">
                    <a:solidFill>
                      <a:schemeClr val="accent2"/>
                    </a:solidFill>
                    <a:latin typeface="Palatino Linotype" charset="0"/>
                    <a:ea typeface="Palatino Linotype" charset="0"/>
                    <a:cs typeface="Palatino Linotype" charset="0"/>
                  </a:rPr>
                  <a:t>translational</a:t>
                </a:r>
              </a:p>
            </p:txBody>
          </p:sp>
          <p:sp>
            <p:nvSpPr>
              <p:cNvPr id="36" name="Text Box 37"/>
              <p:cNvSpPr txBox="1">
                <a:spLocks/>
              </p:cNvSpPr>
              <p:nvPr/>
            </p:nvSpPr>
            <p:spPr bwMode="auto">
              <a:xfrm>
                <a:off x="387350" y="5624513"/>
                <a:ext cx="1210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altLang="en-US" sz="1800" b="1" dirty="0">
                    <a:solidFill>
                      <a:schemeClr val="accent2"/>
                    </a:solidFill>
                    <a:latin typeface="Palatino Linotype" charset="0"/>
                    <a:ea typeface="Palatino Linotype" charset="0"/>
                    <a:cs typeface="Palatino Linotype" charset="0"/>
                  </a:rPr>
                  <a:t>rotational</a:t>
                </a:r>
              </a:p>
            </p:txBody>
          </p:sp>
          <p:cxnSp>
            <p:nvCxnSpPr>
              <p:cNvPr id="46" name="Straight Connector 45"/>
              <p:cNvCxnSpPr/>
              <p:nvPr/>
            </p:nvCxnSpPr>
            <p:spPr>
              <a:xfrm>
                <a:off x="468086" y="4742770"/>
                <a:ext cx="85425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955246" y="4256314"/>
                <a:ext cx="0" cy="193765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57199" y="5570085"/>
                <a:ext cx="8542564"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4" name="Straight Connector 53"/>
            <p:cNvCxnSpPr/>
            <p:nvPr/>
          </p:nvCxnSpPr>
          <p:spPr>
            <a:xfrm>
              <a:off x="4728481" y="4256314"/>
              <a:ext cx="0" cy="1937657"/>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109459" y="4264365"/>
              <a:ext cx="0" cy="19376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CAC2EF73-FC81-0B46-9007-6C08A0B7CD8E}"/>
              </a:ext>
            </a:extLst>
          </p:cNvPr>
          <p:cNvGrpSpPr/>
          <p:nvPr/>
        </p:nvGrpSpPr>
        <p:grpSpPr>
          <a:xfrm>
            <a:off x="1951723" y="5417415"/>
            <a:ext cx="2503949" cy="1257641"/>
            <a:chOff x="1951723" y="5417415"/>
            <a:chExt cx="2503949" cy="1257641"/>
          </a:xfrm>
        </p:grpSpPr>
        <p:graphicFrame>
          <p:nvGraphicFramePr>
            <p:cNvPr id="37" name="Object 4"/>
            <p:cNvGraphicFramePr>
              <a:graphicFrameLocks noChangeAspect="1"/>
            </p:cNvGraphicFramePr>
            <p:nvPr>
              <p:extLst>
                <p:ext uri="{D42A27DB-BD31-4B8C-83A1-F6EECF244321}">
                  <p14:modId xmlns:p14="http://schemas.microsoft.com/office/powerpoint/2010/main" val="864452206"/>
                </p:ext>
              </p:extLst>
            </p:nvPr>
          </p:nvGraphicFramePr>
          <p:xfrm>
            <a:off x="1951723" y="5417415"/>
            <a:ext cx="273050" cy="382587"/>
          </p:xfrm>
          <a:graphic>
            <a:graphicData uri="http://schemas.openxmlformats.org/presentationml/2006/ole">
              <mc:AlternateContent xmlns:mc="http://schemas.openxmlformats.org/markup-compatibility/2006">
                <mc:Choice xmlns:v="urn:schemas-microsoft-com:vml" Requires="v">
                  <p:oleObj spid="_x0000_s1595" name="Equation" r:id="rId22" imgW="127000" imgH="177800" progId="Equation.DSMT4">
                    <p:embed/>
                  </p:oleObj>
                </mc:Choice>
                <mc:Fallback>
                  <p:oleObj name="Equation" r:id="rId22" imgW="127000" imgH="177800" progId="Equation.DSMT4">
                    <p:embed/>
                    <p:pic>
                      <p:nvPicPr>
                        <p:cNvPr id="37" name="Object 4"/>
                        <p:cNvPicPr>
                          <a:picLocks noChangeAspect="1" noChangeArrowheads="1"/>
                        </p:cNvPicPr>
                        <p:nvPr/>
                      </p:nvPicPr>
                      <p:blipFill>
                        <a:blip r:embed="rId23"/>
                        <a:srcRect/>
                        <a:stretch>
                          <a:fillRect/>
                        </a:stretch>
                      </p:blipFill>
                      <p:spPr bwMode="auto">
                        <a:xfrm>
                          <a:off x="1951723" y="5417415"/>
                          <a:ext cx="273050"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 name="TextBox 5">
              <a:extLst>
                <a:ext uri="{FF2B5EF4-FFF2-40B4-BE49-F238E27FC236}">
                  <a16:creationId xmlns:a16="http://schemas.microsoft.com/office/drawing/2014/main" id="{4E98C9A8-3320-FC4B-BDC8-84982DF458B1}"/>
                </a:ext>
              </a:extLst>
            </p:cNvPr>
            <p:cNvSpPr txBox="1"/>
            <p:nvPr/>
          </p:nvSpPr>
          <p:spPr>
            <a:xfrm>
              <a:off x="2295939" y="5417415"/>
              <a:ext cx="1776448"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(called </a:t>
              </a:r>
              <a:r>
                <a:rPr lang="en-US" sz="2000" dirty="0">
                  <a:solidFill>
                    <a:srgbClr val="456FFF"/>
                  </a:solidFill>
                  <a:latin typeface="Times New Roman" panose="02020603050405020304" pitchFamily="18" charset="0"/>
                  <a:cs typeface="Times New Roman" panose="02020603050405020304" pitchFamily="18" charset="0"/>
                </a:rPr>
                <a:t>angular</a:t>
              </a:r>
              <a:r>
                <a:rPr lang="en-US" sz="2000" dirty="0">
                  <a:solidFill>
                    <a:srgbClr val="0D38D4"/>
                  </a:solidFill>
                  <a:latin typeface="Times New Roman" panose="02020603050405020304" pitchFamily="18" charset="0"/>
                  <a:cs typeface="Times New Roman" panose="02020603050405020304" pitchFamily="18" charset="0"/>
                </a:rPr>
                <a:t> </a:t>
              </a:r>
            </a:p>
          </p:txBody>
        </p:sp>
        <p:sp>
          <p:nvSpPr>
            <p:cNvPr id="48" name="TextBox 47">
              <a:extLst>
                <a:ext uri="{FF2B5EF4-FFF2-40B4-BE49-F238E27FC236}">
                  <a16:creationId xmlns:a16="http://schemas.microsoft.com/office/drawing/2014/main" id="{17DA3D45-0FE4-7C4C-A3BF-4A148D22856B}"/>
                </a:ext>
              </a:extLst>
            </p:cNvPr>
            <p:cNvSpPr txBox="1"/>
            <p:nvPr/>
          </p:nvSpPr>
          <p:spPr>
            <a:xfrm>
              <a:off x="2310707" y="6274946"/>
              <a:ext cx="1555234"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(unit </a:t>
              </a:r>
              <a:r>
                <a:rPr lang="en-US" sz="2000" dirty="0">
                  <a:solidFill>
                    <a:srgbClr val="31BB05"/>
                  </a:solidFill>
                  <a:latin typeface="Times New Roman" panose="02020603050405020304" pitchFamily="18" charset="0"/>
                  <a:cs typeface="Times New Roman" panose="02020603050405020304" pitchFamily="18" charset="0"/>
                </a:rPr>
                <a:t>radians</a:t>
              </a:r>
              <a:r>
                <a:rPr lang="en-US" sz="2000" dirty="0">
                  <a:latin typeface="Times New Roman" panose="02020603050405020304" pitchFamily="18" charset="0"/>
                  <a:cs typeface="Times New Roman" panose="02020603050405020304" pitchFamily="18" charset="0"/>
                </a:rPr>
                <a:t>)</a:t>
              </a:r>
            </a:p>
          </p:txBody>
        </p:sp>
        <p:sp>
          <p:nvSpPr>
            <p:cNvPr id="58" name="TextBox 57">
              <a:extLst>
                <a:ext uri="{FF2B5EF4-FFF2-40B4-BE49-F238E27FC236}">
                  <a16:creationId xmlns:a16="http://schemas.microsoft.com/office/drawing/2014/main" id="{F4615EAB-3D31-2842-860F-B058210EA57D}"/>
                </a:ext>
              </a:extLst>
            </p:cNvPr>
            <p:cNvSpPr txBox="1"/>
            <p:nvPr/>
          </p:nvSpPr>
          <p:spPr>
            <a:xfrm>
              <a:off x="3362103" y="5638325"/>
              <a:ext cx="1093569" cy="400110"/>
            </a:xfrm>
            <a:prstGeom prst="rect">
              <a:avLst/>
            </a:prstGeom>
            <a:noFill/>
          </p:spPr>
          <p:txBody>
            <a:bodyPr wrap="none" rtlCol="0">
              <a:spAutoFit/>
            </a:bodyPr>
            <a:lstStyle/>
            <a:p>
              <a:r>
                <a:rPr lang="en-US" sz="2000" dirty="0">
                  <a:solidFill>
                    <a:srgbClr val="456FFF"/>
                  </a:solidFill>
                  <a:latin typeface="Times New Roman" panose="02020603050405020304" pitchFamily="18" charset="0"/>
                  <a:cs typeface="Times New Roman" panose="02020603050405020304" pitchFamily="18" charset="0"/>
                </a:rPr>
                <a:t>position</a:t>
              </a:r>
              <a:r>
                <a:rPr lang="en-US" sz="2000" dirty="0">
                  <a:latin typeface="Times New Roman" panose="02020603050405020304" pitchFamily="18" charset="0"/>
                  <a:cs typeface="Times New Roman" panose="02020603050405020304" pitchFamily="18" charset="0"/>
                </a:rPr>
                <a:t>)</a:t>
              </a:r>
            </a:p>
          </p:txBody>
        </p:sp>
        <p:sp>
          <p:nvSpPr>
            <p:cNvPr id="59" name="TextBox 58">
              <a:extLst>
                <a:ext uri="{FF2B5EF4-FFF2-40B4-BE49-F238E27FC236}">
                  <a16:creationId xmlns:a16="http://schemas.microsoft.com/office/drawing/2014/main" id="{FD935770-6B68-874C-9C74-5240DC32A5EA}"/>
                </a:ext>
              </a:extLst>
            </p:cNvPr>
            <p:cNvSpPr txBox="1"/>
            <p:nvPr/>
          </p:nvSpPr>
          <p:spPr>
            <a:xfrm>
              <a:off x="2313698" y="5928784"/>
              <a:ext cx="1669047"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(symbol </a:t>
              </a:r>
              <a:r>
                <a:rPr lang="en-US" sz="2000" dirty="0">
                  <a:solidFill>
                    <a:srgbClr val="FF0000"/>
                  </a:solidFill>
                  <a:latin typeface="Times New Roman" panose="02020603050405020304" pitchFamily="18" charset="0"/>
                  <a:cs typeface="Times New Roman" panose="02020603050405020304" pitchFamily="18" charset="0"/>
                </a:rPr>
                <a:t>theta</a:t>
              </a:r>
              <a:r>
                <a:rPr lang="en-US" sz="2000" dirty="0">
                  <a:latin typeface="Times New Roman" panose="02020603050405020304" pitchFamily="18" charset="0"/>
                  <a:cs typeface="Times New Roman" panose="02020603050405020304" pitchFamily="18" charset="0"/>
                </a:rPr>
                <a:t>)</a:t>
              </a:r>
            </a:p>
          </p:txBody>
        </p:sp>
      </p:grpSp>
      <p:grpSp>
        <p:nvGrpSpPr>
          <p:cNvPr id="68" name="Group 67">
            <a:extLst>
              <a:ext uri="{FF2B5EF4-FFF2-40B4-BE49-F238E27FC236}">
                <a16:creationId xmlns:a16="http://schemas.microsoft.com/office/drawing/2014/main" id="{B51B07D9-EBBF-1D49-96FB-3870DADA1193}"/>
              </a:ext>
            </a:extLst>
          </p:cNvPr>
          <p:cNvGrpSpPr/>
          <p:nvPr/>
        </p:nvGrpSpPr>
        <p:grpSpPr>
          <a:xfrm>
            <a:off x="4682436" y="5399892"/>
            <a:ext cx="2329421" cy="1262217"/>
            <a:chOff x="4682436" y="5399892"/>
            <a:chExt cx="2329421" cy="1262217"/>
          </a:xfrm>
        </p:grpSpPr>
        <p:graphicFrame>
          <p:nvGraphicFramePr>
            <p:cNvPr id="38" name="Object 37"/>
            <p:cNvGraphicFramePr>
              <a:graphicFrameLocks noChangeAspect="1"/>
            </p:cNvGraphicFramePr>
            <p:nvPr>
              <p:extLst>
                <p:ext uri="{D42A27DB-BD31-4B8C-83A1-F6EECF244321}">
                  <p14:modId xmlns:p14="http://schemas.microsoft.com/office/powerpoint/2010/main" val="3317866023"/>
                </p:ext>
              </p:extLst>
            </p:nvPr>
          </p:nvGraphicFramePr>
          <p:xfrm>
            <a:off x="4682436" y="5455634"/>
            <a:ext cx="327025" cy="301625"/>
          </p:xfrm>
          <a:graphic>
            <a:graphicData uri="http://schemas.openxmlformats.org/presentationml/2006/ole">
              <mc:AlternateContent xmlns:mc="http://schemas.openxmlformats.org/markup-compatibility/2006">
                <mc:Choice xmlns:v="urn:schemas-microsoft-com:vml" Requires="v">
                  <p:oleObj spid="_x0000_s1596" name="Equation" r:id="rId24" imgW="152400" imgH="139700" progId="Equation.DSMT4">
                    <p:embed/>
                  </p:oleObj>
                </mc:Choice>
                <mc:Fallback>
                  <p:oleObj name="Equation" r:id="rId24" imgW="152400" imgH="139700" progId="Equation.DSMT4">
                    <p:embed/>
                    <p:pic>
                      <p:nvPicPr>
                        <p:cNvPr id="38" name="Object 37"/>
                        <p:cNvPicPr>
                          <a:picLocks noChangeAspect="1" noChangeArrowheads="1"/>
                        </p:cNvPicPr>
                        <p:nvPr/>
                      </p:nvPicPr>
                      <p:blipFill>
                        <a:blip r:embed="rId25"/>
                        <a:srcRect/>
                        <a:stretch>
                          <a:fillRect/>
                        </a:stretch>
                      </p:blipFill>
                      <p:spPr bwMode="auto">
                        <a:xfrm>
                          <a:off x="4682436" y="5455634"/>
                          <a:ext cx="327025"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9" name="TextBox 48">
              <a:extLst>
                <a:ext uri="{FF2B5EF4-FFF2-40B4-BE49-F238E27FC236}">
                  <a16:creationId xmlns:a16="http://schemas.microsoft.com/office/drawing/2014/main" id="{7C3DAAB8-8E1B-FD42-AE02-4FD1727B8F6E}"/>
                </a:ext>
              </a:extLst>
            </p:cNvPr>
            <p:cNvSpPr txBox="1"/>
            <p:nvPr/>
          </p:nvSpPr>
          <p:spPr>
            <a:xfrm>
              <a:off x="4995602" y="5926674"/>
              <a:ext cx="1854995"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(symbol </a:t>
              </a:r>
              <a:r>
                <a:rPr lang="en-US" sz="2000" dirty="0">
                  <a:solidFill>
                    <a:srgbClr val="FF0000"/>
                  </a:solidFill>
                  <a:latin typeface="Times New Roman" panose="02020603050405020304" pitchFamily="18" charset="0"/>
                  <a:cs typeface="Times New Roman" panose="02020603050405020304" pitchFamily="18" charset="0"/>
                </a:rPr>
                <a:t>omega</a:t>
              </a:r>
              <a:r>
                <a:rPr lang="en-US" sz="2000" dirty="0">
                  <a:latin typeface="Times New Roman" panose="02020603050405020304" pitchFamily="18" charset="0"/>
                  <a:cs typeface="Times New Roman" panose="02020603050405020304" pitchFamily="18" charset="0"/>
                </a:rPr>
                <a:t>)</a:t>
              </a:r>
            </a:p>
          </p:txBody>
        </p:sp>
        <p:sp>
          <p:nvSpPr>
            <p:cNvPr id="50" name="TextBox 49">
              <a:extLst>
                <a:ext uri="{FF2B5EF4-FFF2-40B4-BE49-F238E27FC236}">
                  <a16:creationId xmlns:a16="http://schemas.microsoft.com/office/drawing/2014/main" id="{62594906-915E-AA43-9896-30FCDA45F258}"/>
                </a:ext>
              </a:extLst>
            </p:cNvPr>
            <p:cNvSpPr txBox="1"/>
            <p:nvPr/>
          </p:nvSpPr>
          <p:spPr>
            <a:xfrm>
              <a:off x="4995602" y="6261999"/>
              <a:ext cx="1952779"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(unit </a:t>
              </a:r>
              <a:r>
                <a:rPr lang="en-US" sz="2000" dirty="0">
                  <a:solidFill>
                    <a:srgbClr val="31BB05"/>
                  </a:solidFill>
                  <a:latin typeface="Times New Roman" panose="02020603050405020304" pitchFamily="18" charset="0"/>
                  <a:cs typeface="Times New Roman" panose="02020603050405020304" pitchFamily="18" charset="0"/>
                </a:rPr>
                <a:t>radians/sec</a:t>
              </a:r>
              <a:r>
                <a:rPr lang="en-US" sz="2000" dirty="0">
                  <a:latin typeface="Times New Roman" panose="02020603050405020304" pitchFamily="18" charset="0"/>
                  <a:cs typeface="Times New Roman" panose="02020603050405020304" pitchFamily="18" charset="0"/>
                </a:rPr>
                <a:t>)</a:t>
              </a:r>
            </a:p>
          </p:txBody>
        </p:sp>
        <p:sp>
          <p:nvSpPr>
            <p:cNvPr id="60" name="TextBox 59">
              <a:extLst>
                <a:ext uri="{FF2B5EF4-FFF2-40B4-BE49-F238E27FC236}">
                  <a16:creationId xmlns:a16="http://schemas.microsoft.com/office/drawing/2014/main" id="{104F2B88-2063-B043-9572-2DF3E9CAC3B3}"/>
                </a:ext>
              </a:extLst>
            </p:cNvPr>
            <p:cNvSpPr txBox="1"/>
            <p:nvPr/>
          </p:nvSpPr>
          <p:spPr>
            <a:xfrm>
              <a:off x="5030064" y="5399892"/>
              <a:ext cx="1776448"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(called </a:t>
              </a:r>
              <a:r>
                <a:rPr lang="en-US" sz="2000" dirty="0">
                  <a:solidFill>
                    <a:srgbClr val="456FFF"/>
                  </a:solidFill>
                  <a:latin typeface="Times New Roman" panose="02020603050405020304" pitchFamily="18" charset="0"/>
                  <a:cs typeface="Times New Roman" panose="02020603050405020304" pitchFamily="18" charset="0"/>
                </a:rPr>
                <a:t>angular</a:t>
              </a:r>
              <a:r>
                <a:rPr lang="en-US" sz="2000" dirty="0">
                  <a:latin typeface="Times New Roman" panose="02020603050405020304" pitchFamily="18" charset="0"/>
                  <a:cs typeface="Times New Roman" panose="02020603050405020304" pitchFamily="18" charset="0"/>
                </a:rPr>
                <a:t> </a:t>
              </a:r>
            </a:p>
          </p:txBody>
        </p:sp>
        <p:sp>
          <p:nvSpPr>
            <p:cNvPr id="61" name="TextBox 60">
              <a:extLst>
                <a:ext uri="{FF2B5EF4-FFF2-40B4-BE49-F238E27FC236}">
                  <a16:creationId xmlns:a16="http://schemas.microsoft.com/office/drawing/2014/main" id="{C10671E4-5926-AF41-860B-BE1E4A053AA9}"/>
                </a:ext>
              </a:extLst>
            </p:cNvPr>
            <p:cNvSpPr txBox="1"/>
            <p:nvPr/>
          </p:nvSpPr>
          <p:spPr>
            <a:xfrm>
              <a:off x="5918288" y="5630891"/>
              <a:ext cx="1093569" cy="400110"/>
            </a:xfrm>
            <a:prstGeom prst="rect">
              <a:avLst/>
            </a:prstGeom>
            <a:noFill/>
          </p:spPr>
          <p:txBody>
            <a:bodyPr wrap="none" rtlCol="0">
              <a:spAutoFit/>
            </a:bodyPr>
            <a:lstStyle/>
            <a:p>
              <a:r>
                <a:rPr lang="en-US" sz="2000" dirty="0">
                  <a:solidFill>
                    <a:srgbClr val="456FFF"/>
                  </a:solidFill>
                  <a:latin typeface="Times New Roman" panose="02020603050405020304" pitchFamily="18" charset="0"/>
                  <a:cs typeface="Times New Roman" panose="02020603050405020304" pitchFamily="18" charset="0"/>
                </a:rPr>
                <a:t>velocity</a:t>
              </a:r>
              <a:r>
                <a:rPr lang="en-US" sz="2000" dirty="0">
                  <a:latin typeface="Times New Roman" panose="02020603050405020304" pitchFamily="18" charset="0"/>
                  <a:cs typeface="Times New Roman" panose="02020603050405020304" pitchFamily="18" charset="0"/>
                </a:rPr>
                <a:t>)</a:t>
              </a:r>
            </a:p>
          </p:txBody>
        </p:sp>
      </p:grpSp>
      <p:grpSp>
        <p:nvGrpSpPr>
          <p:cNvPr id="69" name="Group 68">
            <a:extLst>
              <a:ext uri="{FF2B5EF4-FFF2-40B4-BE49-F238E27FC236}">
                <a16:creationId xmlns:a16="http://schemas.microsoft.com/office/drawing/2014/main" id="{38CC27AD-BEB9-2E46-9807-DFA4F3505DEB}"/>
              </a:ext>
            </a:extLst>
          </p:cNvPr>
          <p:cNvGrpSpPr/>
          <p:nvPr/>
        </p:nvGrpSpPr>
        <p:grpSpPr>
          <a:xfrm>
            <a:off x="7059965" y="5393242"/>
            <a:ext cx="2129726" cy="1266987"/>
            <a:chOff x="7059965" y="5393242"/>
            <a:chExt cx="2129726" cy="1266987"/>
          </a:xfrm>
        </p:grpSpPr>
        <p:graphicFrame>
          <p:nvGraphicFramePr>
            <p:cNvPr id="39" name="Object 38"/>
            <p:cNvGraphicFramePr>
              <a:graphicFrameLocks noChangeAspect="1"/>
            </p:cNvGraphicFramePr>
            <p:nvPr>
              <p:extLst>
                <p:ext uri="{D42A27DB-BD31-4B8C-83A1-F6EECF244321}">
                  <p14:modId xmlns:p14="http://schemas.microsoft.com/office/powerpoint/2010/main" val="903337750"/>
                </p:ext>
              </p:extLst>
            </p:nvPr>
          </p:nvGraphicFramePr>
          <p:xfrm>
            <a:off x="7059965" y="5478923"/>
            <a:ext cx="300037" cy="300038"/>
          </p:xfrm>
          <a:graphic>
            <a:graphicData uri="http://schemas.openxmlformats.org/presentationml/2006/ole">
              <mc:AlternateContent xmlns:mc="http://schemas.openxmlformats.org/markup-compatibility/2006">
                <mc:Choice xmlns:v="urn:schemas-microsoft-com:vml" Requires="v">
                  <p:oleObj spid="_x0000_s1597" name="Equation" r:id="rId26" imgW="139700" imgH="139700" progId="Equation.DSMT4">
                    <p:embed/>
                  </p:oleObj>
                </mc:Choice>
                <mc:Fallback>
                  <p:oleObj name="Equation" r:id="rId26" imgW="139700" imgH="139700" progId="Equation.DSMT4">
                    <p:embed/>
                    <p:pic>
                      <p:nvPicPr>
                        <p:cNvPr id="39" name="Object 38"/>
                        <p:cNvPicPr>
                          <a:picLocks noChangeAspect="1" noChangeArrowheads="1"/>
                        </p:cNvPicPr>
                        <p:nvPr/>
                      </p:nvPicPr>
                      <p:blipFill>
                        <a:blip r:embed="rId27"/>
                        <a:srcRect/>
                        <a:stretch>
                          <a:fillRect/>
                        </a:stretch>
                      </p:blipFill>
                      <p:spPr bwMode="auto">
                        <a:xfrm>
                          <a:off x="7059965" y="5478923"/>
                          <a:ext cx="300037" cy="30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6" name="TextBox 55">
              <a:extLst>
                <a:ext uri="{FF2B5EF4-FFF2-40B4-BE49-F238E27FC236}">
                  <a16:creationId xmlns:a16="http://schemas.microsoft.com/office/drawing/2014/main" id="{4BF6138F-25E3-FB4C-B835-2963706619D0}"/>
                </a:ext>
              </a:extLst>
            </p:cNvPr>
            <p:cNvSpPr txBox="1"/>
            <p:nvPr/>
          </p:nvSpPr>
          <p:spPr>
            <a:xfrm>
              <a:off x="7379561" y="5928593"/>
              <a:ext cx="1726755"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(symbol </a:t>
              </a:r>
              <a:r>
                <a:rPr lang="en-US" sz="2000" dirty="0">
                  <a:solidFill>
                    <a:srgbClr val="FF0000"/>
                  </a:solidFill>
                  <a:latin typeface="Times New Roman" panose="02020603050405020304" pitchFamily="18" charset="0"/>
                  <a:cs typeface="Times New Roman" panose="02020603050405020304" pitchFamily="18" charset="0"/>
                </a:rPr>
                <a:t>alpha</a:t>
              </a:r>
              <a:r>
                <a:rPr lang="en-US" sz="2000" dirty="0">
                  <a:latin typeface="Times New Roman" panose="02020603050405020304" pitchFamily="18" charset="0"/>
                  <a:cs typeface="Times New Roman" panose="02020603050405020304" pitchFamily="18" charset="0"/>
                </a:rPr>
                <a:t>)</a:t>
              </a:r>
            </a:p>
          </p:txBody>
        </p:sp>
        <p:sp>
          <p:nvSpPr>
            <p:cNvPr id="62" name="TextBox 61">
              <a:extLst>
                <a:ext uri="{FF2B5EF4-FFF2-40B4-BE49-F238E27FC236}">
                  <a16:creationId xmlns:a16="http://schemas.microsoft.com/office/drawing/2014/main" id="{B8699373-2A87-6441-A80E-3BFE1D38F54D}"/>
                </a:ext>
              </a:extLst>
            </p:cNvPr>
            <p:cNvSpPr txBox="1"/>
            <p:nvPr/>
          </p:nvSpPr>
          <p:spPr>
            <a:xfrm>
              <a:off x="7351519" y="5393242"/>
              <a:ext cx="1776448"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(called </a:t>
              </a:r>
              <a:r>
                <a:rPr lang="en-US" sz="2000" dirty="0">
                  <a:solidFill>
                    <a:srgbClr val="456FFF"/>
                  </a:solidFill>
                  <a:latin typeface="Times New Roman" panose="02020603050405020304" pitchFamily="18" charset="0"/>
                  <a:cs typeface="Times New Roman" panose="02020603050405020304" pitchFamily="18" charset="0"/>
                </a:rPr>
                <a:t>angular</a:t>
              </a:r>
              <a:r>
                <a:rPr lang="en-US" sz="2000" dirty="0">
                  <a:latin typeface="Times New Roman" panose="02020603050405020304" pitchFamily="18" charset="0"/>
                  <a:cs typeface="Times New Roman" panose="02020603050405020304" pitchFamily="18" charset="0"/>
                </a:rPr>
                <a:t> </a:t>
              </a:r>
            </a:p>
          </p:txBody>
        </p:sp>
        <p:sp>
          <p:nvSpPr>
            <p:cNvPr id="63" name="TextBox 62">
              <a:extLst>
                <a:ext uri="{FF2B5EF4-FFF2-40B4-BE49-F238E27FC236}">
                  <a16:creationId xmlns:a16="http://schemas.microsoft.com/office/drawing/2014/main" id="{5EA5ABE0-C59C-8746-8229-A752ADC5A506}"/>
                </a:ext>
              </a:extLst>
            </p:cNvPr>
            <p:cNvSpPr txBox="1"/>
            <p:nvPr/>
          </p:nvSpPr>
          <p:spPr>
            <a:xfrm>
              <a:off x="7684151" y="5624241"/>
              <a:ext cx="1505540" cy="400110"/>
            </a:xfrm>
            <a:prstGeom prst="rect">
              <a:avLst/>
            </a:prstGeom>
            <a:noFill/>
          </p:spPr>
          <p:txBody>
            <a:bodyPr wrap="none" rtlCol="0">
              <a:spAutoFit/>
            </a:bodyPr>
            <a:lstStyle/>
            <a:p>
              <a:r>
                <a:rPr lang="en-US" sz="2000" dirty="0">
                  <a:solidFill>
                    <a:srgbClr val="456FFF"/>
                  </a:solidFill>
                  <a:latin typeface="Times New Roman" panose="02020603050405020304" pitchFamily="18" charset="0"/>
                  <a:cs typeface="Times New Roman" panose="02020603050405020304" pitchFamily="18" charset="0"/>
                </a:rPr>
                <a:t>acceleration</a:t>
              </a:r>
              <a:r>
                <a:rPr lang="en-US" sz="2000" dirty="0">
                  <a:latin typeface="Times New Roman" panose="02020603050405020304" pitchFamily="18" charset="0"/>
                  <a:cs typeface="Times New Roman" panose="02020603050405020304" pitchFamily="18" charset="0"/>
                </a:rPr>
                <a:t>)</a:t>
              </a:r>
            </a:p>
          </p:txBody>
        </p:sp>
        <p:grpSp>
          <p:nvGrpSpPr>
            <p:cNvPr id="66" name="Group 65">
              <a:extLst>
                <a:ext uri="{FF2B5EF4-FFF2-40B4-BE49-F238E27FC236}">
                  <a16:creationId xmlns:a16="http://schemas.microsoft.com/office/drawing/2014/main" id="{0CE97565-C4AB-B049-B0C3-4DA75C7AE67F}"/>
                </a:ext>
              </a:extLst>
            </p:cNvPr>
            <p:cNvGrpSpPr/>
            <p:nvPr/>
          </p:nvGrpSpPr>
          <p:grpSpPr>
            <a:xfrm>
              <a:off x="7092824" y="6236835"/>
              <a:ext cx="2081019" cy="423394"/>
              <a:chOff x="204656" y="6190568"/>
              <a:chExt cx="2081019" cy="423394"/>
            </a:xfrm>
          </p:grpSpPr>
          <p:sp>
            <p:nvSpPr>
              <p:cNvPr id="64" name="TextBox 63">
                <a:extLst>
                  <a:ext uri="{FF2B5EF4-FFF2-40B4-BE49-F238E27FC236}">
                    <a16:creationId xmlns:a16="http://schemas.microsoft.com/office/drawing/2014/main" id="{23DB1794-1DBA-1D42-B435-3453EB0EDA31}"/>
                  </a:ext>
                </a:extLst>
              </p:cNvPr>
              <p:cNvSpPr txBox="1"/>
              <p:nvPr/>
            </p:nvSpPr>
            <p:spPr>
              <a:xfrm>
                <a:off x="204656" y="6213852"/>
                <a:ext cx="2081019"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(unit </a:t>
                </a:r>
                <a:r>
                  <a:rPr lang="en-US" sz="2000" dirty="0">
                    <a:solidFill>
                      <a:srgbClr val="31BB05"/>
                    </a:solidFill>
                    <a:latin typeface="Times New Roman" panose="02020603050405020304" pitchFamily="18" charset="0"/>
                    <a:cs typeface="Times New Roman" panose="02020603050405020304" pitchFamily="18" charset="0"/>
                  </a:rPr>
                  <a:t>radians/sec  </a:t>
                </a:r>
                <a:r>
                  <a:rPr lang="en-US" sz="2000" dirty="0">
                    <a:latin typeface="Times New Roman" panose="02020603050405020304" pitchFamily="18" charset="0"/>
                    <a:cs typeface="Times New Roman" panose="02020603050405020304" pitchFamily="18" charset="0"/>
                  </a:rPr>
                  <a:t>)</a:t>
                </a:r>
              </a:p>
            </p:txBody>
          </p:sp>
          <p:sp>
            <p:nvSpPr>
              <p:cNvPr id="65" name="TextBox 64">
                <a:extLst>
                  <a:ext uri="{FF2B5EF4-FFF2-40B4-BE49-F238E27FC236}">
                    <a16:creationId xmlns:a16="http://schemas.microsoft.com/office/drawing/2014/main" id="{F2D32823-8DE3-1048-B247-1E8204F61748}"/>
                  </a:ext>
                </a:extLst>
              </p:cNvPr>
              <p:cNvSpPr txBox="1"/>
              <p:nvPr/>
            </p:nvSpPr>
            <p:spPr>
              <a:xfrm>
                <a:off x="1898395" y="6190568"/>
                <a:ext cx="274434" cy="307777"/>
              </a:xfrm>
              <a:prstGeom prst="rect">
                <a:avLst/>
              </a:prstGeom>
              <a:noFill/>
            </p:spPr>
            <p:txBody>
              <a:bodyPr wrap="none" rtlCol="0">
                <a:spAutoFit/>
              </a:bodyPr>
              <a:lstStyle/>
              <a:p>
                <a:r>
                  <a:rPr lang="en-US" sz="1400" dirty="0">
                    <a:solidFill>
                      <a:srgbClr val="31BB05"/>
                    </a:solidFill>
                    <a:latin typeface="Times New Roman" panose="02020603050405020304" pitchFamily="18" charset="0"/>
                    <a:cs typeface="Times New Roman" panose="02020603050405020304" pitchFamily="18" charset="0"/>
                  </a:rPr>
                  <a:t>2</a:t>
                </a:r>
              </a:p>
            </p:txBody>
          </p:sp>
        </p:grpSp>
      </p:grpSp>
    </p:spTree>
    <p:extLst>
      <p:ext uri="{BB962C8B-B14F-4D97-AF65-F5344CB8AC3E}">
        <p14:creationId xmlns:p14="http://schemas.microsoft.com/office/powerpoint/2010/main" val="134937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dissolv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dissolve">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dissolve">
                                      <p:cBhvr>
                                        <p:cTn id="22" dur="500"/>
                                        <p:tgtEl>
                                          <p:spTgt spid="40"/>
                                        </p:tgtEl>
                                      </p:cBhvr>
                                    </p:animEffect>
                                  </p:childTnLst>
                                </p:cTn>
                              </p:par>
                              <p:par>
                                <p:cTn id="23" presetID="9"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dissolve">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dissolve">
                                      <p:cBhvr>
                                        <p:cTn id="30" dur="500"/>
                                        <p:tgtEl>
                                          <p:spTgt spid="68"/>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dissolve">
                                      <p:cBhvr>
                                        <p:cTn id="35" dur="500"/>
                                        <p:tgtEl>
                                          <p:spTgt spid="41"/>
                                        </p:tgtEl>
                                      </p:cBhvr>
                                    </p:animEffect>
                                  </p:childTnLst>
                                </p:cTn>
                              </p:par>
                              <p:par>
                                <p:cTn id="36" presetID="9" presetClass="entr" presetSubtype="0"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dissolve">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dissolve">
                                      <p:cBhvr>
                                        <p:cTn id="4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Angular velocity on a disk</a:t>
            </a:r>
          </a:p>
        </p:txBody>
      </p:sp>
      <p:sp>
        <p:nvSpPr>
          <p:cNvPr id="3" name="Content Placeholder 2"/>
          <p:cNvSpPr>
            <a:spLocks noGrp="1"/>
          </p:cNvSpPr>
          <p:nvPr>
            <p:ph idx="1"/>
          </p:nvPr>
        </p:nvSpPr>
        <p:spPr>
          <a:xfrm>
            <a:off x="167640" y="1166018"/>
            <a:ext cx="8808720" cy="4525963"/>
          </a:xfrm>
        </p:spPr>
        <p:txBody>
          <a:bodyPr>
            <a:normAutofit/>
          </a:bodyPr>
          <a:lstStyle/>
          <a:p>
            <a:pPr marL="0" indent="0">
              <a:buNone/>
            </a:pPr>
            <a:r>
              <a:rPr lang="en-US" dirty="0">
                <a:solidFill>
                  <a:srgbClr val="FF0000"/>
                </a:solidFill>
                <a:latin typeface="Apple Chancery" panose="03020702040506060504" pitchFamily="66" charset="-79"/>
                <a:cs typeface="Apple Chancery" panose="03020702040506060504" pitchFamily="66" charset="-79"/>
              </a:rPr>
              <a:t>Now the chair </a:t>
            </a:r>
            <a:r>
              <a:rPr lang="en-US" sz="2000" dirty="0"/>
              <a:t>is </a:t>
            </a:r>
            <a:r>
              <a:rPr lang="en-US" sz="2000" dirty="0">
                <a:solidFill>
                  <a:srgbClr val="0D38D4"/>
                </a:solidFill>
              </a:rPr>
              <a:t>placed</a:t>
            </a:r>
            <a:r>
              <a:rPr lang="en-US" sz="2000" dirty="0"/>
              <a:t> so that it’s </a:t>
            </a:r>
            <a:r>
              <a:rPr lang="en-US" sz="2000" dirty="0">
                <a:solidFill>
                  <a:srgbClr val="0D38D4"/>
                </a:solidFill>
              </a:rPr>
              <a:t>on the </a:t>
            </a:r>
            <a:r>
              <a:rPr lang="en-US" sz="2000" u="sng" dirty="0">
                <a:solidFill>
                  <a:srgbClr val="0D38D4"/>
                </a:solidFill>
              </a:rPr>
              <a:t>edge</a:t>
            </a:r>
            <a:r>
              <a:rPr lang="en-US" sz="2000" dirty="0">
                <a:solidFill>
                  <a:srgbClr val="0D38D4"/>
                </a:solidFill>
              </a:rPr>
              <a:t> </a:t>
            </a:r>
            <a:r>
              <a:rPr lang="en-US" sz="2000" dirty="0"/>
              <a:t>of the platform, but </a:t>
            </a:r>
            <a:r>
              <a:rPr lang="en-US" sz="2000" dirty="0">
                <a:solidFill>
                  <a:srgbClr val="0D38D4"/>
                </a:solidFill>
              </a:rPr>
              <a:t>still faces the same direction at all times</a:t>
            </a:r>
            <a:r>
              <a:rPr lang="en-US" sz="2000" dirty="0"/>
              <a:t>. The disk again rotates through one rotation in 10 seconds. Now what does the person experience?</a:t>
            </a:r>
          </a:p>
        </p:txBody>
      </p:sp>
      <p:sp>
        <p:nvSpPr>
          <p:cNvPr id="4" name="Oval 3"/>
          <p:cNvSpPr>
            <a:spLocks/>
          </p:cNvSpPr>
          <p:nvPr/>
        </p:nvSpPr>
        <p:spPr bwMode="auto">
          <a:xfrm>
            <a:off x="6156960" y="3999089"/>
            <a:ext cx="2209800" cy="2209800"/>
          </a:xfrm>
          <a:prstGeom prst="ellipse">
            <a:avLst/>
          </a:prstGeom>
          <a:solidFill>
            <a:srgbClr val="FF151E"/>
          </a:solidFill>
          <a:ln w="2540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 name="AutoShape 4"/>
          <p:cNvSpPr>
            <a:spLocks/>
          </p:cNvSpPr>
          <p:nvPr/>
        </p:nvSpPr>
        <p:spPr bwMode="auto">
          <a:xfrm>
            <a:off x="7147560" y="3999089"/>
            <a:ext cx="76200" cy="76200"/>
          </a:xfrm>
          <a:custGeom>
            <a:avLst/>
            <a:gdLst>
              <a:gd name="T0" fmla="*/ 38100 w 21600"/>
              <a:gd name="T1" fmla="*/ 0 h 21600"/>
              <a:gd name="T2" fmla="*/ 11158 w 21600"/>
              <a:gd name="T3" fmla="*/ 11158 h 21600"/>
              <a:gd name="T4" fmla="*/ 0 w 21600"/>
              <a:gd name="T5" fmla="*/ 38100 h 21600"/>
              <a:gd name="T6" fmla="*/ 11158 w 21600"/>
              <a:gd name="T7" fmla="*/ 65042 h 21600"/>
              <a:gd name="T8" fmla="*/ 38100 w 21600"/>
              <a:gd name="T9" fmla="*/ 76200 h 21600"/>
              <a:gd name="T10" fmla="*/ 65042 w 21600"/>
              <a:gd name="T11" fmla="*/ 65042 h 21600"/>
              <a:gd name="T12" fmla="*/ 76200 w 21600"/>
              <a:gd name="T13" fmla="*/ 38100 h 21600"/>
              <a:gd name="T14" fmla="*/ 65042 w 21600"/>
              <a:gd name="T15" fmla="*/ 1115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blipFill dpi="0" rotWithShape="0">
            <a:blip r:embed="rId3"/>
            <a:srcRect/>
            <a:tile tx="0" ty="0" sx="100000" sy="100000" flip="none" algn="tl"/>
          </a:blipFill>
          <a:ln w="2540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6" name="Rectangle 6"/>
          <p:cNvSpPr>
            <a:spLocks/>
          </p:cNvSpPr>
          <p:nvPr/>
        </p:nvSpPr>
        <p:spPr bwMode="auto">
          <a:xfrm>
            <a:off x="5547360" y="2322689"/>
            <a:ext cx="3429000" cy="228600"/>
          </a:xfrm>
          <a:prstGeom prst="rect">
            <a:avLst/>
          </a:prstGeom>
          <a:solidFill>
            <a:schemeClr val="accent2"/>
          </a:solidFill>
          <a:ln w="25400">
            <a:solidFill>
              <a:srgbClr val="000000"/>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t>   Wall the chair faces</a:t>
            </a:r>
          </a:p>
        </p:txBody>
      </p:sp>
      <p:sp>
        <p:nvSpPr>
          <p:cNvPr id="7" name="Text Box 7"/>
          <p:cNvSpPr txBox="1">
            <a:spLocks/>
          </p:cNvSpPr>
          <p:nvPr/>
        </p:nvSpPr>
        <p:spPr bwMode="auto">
          <a:xfrm>
            <a:off x="5166360" y="3922889"/>
            <a:ext cx="1447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solidFill>
                  <a:srgbClr val="000000"/>
                </a:solidFill>
                <a:latin typeface="Gill Sans" charset="0"/>
                <a:sym typeface="Gill Sans" charset="0"/>
              </a:rPr>
              <a:t>platform as seen</a:t>
            </a:r>
          </a:p>
          <a:p>
            <a:pPr eaLnBrk="1" hangingPunct="1"/>
            <a:r>
              <a:rPr lang="en-US" altLang="en-US" sz="1400">
                <a:solidFill>
                  <a:srgbClr val="000000"/>
                </a:solidFill>
                <a:latin typeface="Gill Sans" charset="0"/>
                <a:sym typeface="Gill Sans" charset="0"/>
              </a:rPr>
              <a:t>  from above</a:t>
            </a:r>
          </a:p>
        </p:txBody>
      </p:sp>
      <p:sp>
        <p:nvSpPr>
          <p:cNvPr id="8" name="Oval 12"/>
          <p:cNvSpPr>
            <a:spLocks/>
          </p:cNvSpPr>
          <p:nvPr/>
        </p:nvSpPr>
        <p:spPr bwMode="auto">
          <a:xfrm>
            <a:off x="6918960" y="3770489"/>
            <a:ext cx="533400" cy="533400"/>
          </a:xfrm>
          <a:prstGeom prst="ellipse">
            <a:avLst/>
          </a:prstGeom>
          <a:noFill/>
          <a:ln w="2540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9" name="Line 13"/>
          <p:cNvSpPr>
            <a:spLocks noChangeShapeType="1"/>
          </p:cNvSpPr>
          <p:nvPr/>
        </p:nvSpPr>
        <p:spPr bwMode="auto">
          <a:xfrm flipV="1">
            <a:off x="6995160" y="3694289"/>
            <a:ext cx="76200" cy="1524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4"/>
          <p:cNvSpPr>
            <a:spLocks noChangeShapeType="1"/>
          </p:cNvSpPr>
          <p:nvPr/>
        </p:nvSpPr>
        <p:spPr bwMode="auto">
          <a:xfrm>
            <a:off x="6995160" y="3846689"/>
            <a:ext cx="2286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1" name="Object 2"/>
          <p:cNvGraphicFramePr>
            <a:graphicFrameLocks noChangeAspect="1"/>
          </p:cNvGraphicFramePr>
          <p:nvPr/>
        </p:nvGraphicFramePr>
        <p:xfrm>
          <a:off x="6537960" y="3541889"/>
          <a:ext cx="406400" cy="373063"/>
        </p:xfrm>
        <a:graphic>
          <a:graphicData uri="http://schemas.openxmlformats.org/presentationml/2006/ole">
            <mc:AlternateContent xmlns:mc="http://schemas.openxmlformats.org/markup-compatibility/2006">
              <mc:Choice xmlns:v="urn:schemas-microsoft-com:vml" Requires="v">
                <p:oleObj spid="_x0000_s6186" name="Equation" r:id="rId4" imgW="152400" imgH="139700" progId="Equation.DSMT4">
                  <p:embed/>
                </p:oleObj>
              </mc:Choice>
              <mc:Fallback>
                <p:oleObj name="Equation" r:id="rId4" imgW="152400" imgH="139700" progId="Equation.DSMT4">
                  <p:embed/>
                  <p:pic>
                    <p:nvPicPr>
                      <p:cNvPr id="11"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7960" y="3541889"/>
                        <a:ext cx="406400"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 name="Oval 11"/>
          <p:cNvSpPr>
            <a:spLocks/>
          </p:cNvSpPr>
          <p:nvPr/>
        </p:nvSpPr>
        <p:spPr bwMode="auto">
          <a:xfrm>
            <a:off x="7195820" y="2840833"/>
            <a:ext cx="2209800" cy="2209800"/>
          </a:xfrm>
          <a:prstGeom prst="ellipse">
            <a:avLst/>
          </a:prstGeom>
          <a:solidFill>
            <a:srgbClr val="FF151E">
              <a:alpha val="40000"/>
            </a:srgbClr>
          </a:solidFill>
          <a:ln w="25400">
            <a:solidFill>
              <a:srgbClr val="000000"/>
            </a:solidFill>
            <a:prstDash val="sysDot"/>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3" name="Oval 12"/>
          <p:cNvSpPr>
            <a:spLocks/>
          </p:cNvSpPr>
          <p:nvPr/>
        </p:nvSpPr>
        <p:spPr bwMode="auto">
          <a:xfrm>
            <a:off x="6090920" y="1816366"/>
            <a:ext cx="2209800" cy="2209800"/>
          </a:xfrm>
          <a:prstGeom prst="ellipse">
            <a:avLst/>
          </a:prstGeom>
          <a:solidFill>
            <a:srgbClr val="FF151E">
              <a:alpha val="40000"/>
            </a:srgbClr>
          </a:solidFill>
          <a:ln w="25400">
            <a:solidFill>
              <a:srgbClr val="000000"/>
            </a:solidFill>
            <a:prstDash val="sysDot"/>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4" name="Oval 13"/>
          <p:cNvSpPr>
            <a:spLocks/>
          </p:cNvSpPr>
          <p:nvPr/>
        </p:nvSpPr>
        <p:spPr bwMode="auto">
          <a:xfrm>
            <a:off x="4937760" y="2863410"/>
            <a:ext cx="2209800" cy="2209800"/>
          </a:xfrm>
          <a:prstGeom prst="ellipse">
            <a:avLst/>
          </a:prstGeom>
          <a:solidFill>
            <a:srgbClr val="FF151E">
              <a:alpha val="40000"/>
            </a:srgbClr>
          </a:solidFill>
          <a:ln w="25400">
            <a:solidFill>
              <a:srgbClr val="000000"/>
            </a:solidFill>
            <a:prstDash val="sysDot"/>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mc:AlternateContent xmlns:mc="http://schemas.openxmlformats.org/markup-compatibility/2006" xmlns:a14="http://schemas.microsoft.com/office/drawing/2010/main">
        <mc:Choice Requires="a14">
          <p:sp>
            <p:nvSpPr>
              <p:cNvPr id="15" name="TextBox 14"/>
              <p:cNvSpPr txBox="1"/>
              <p:nvPr/>
            </p:nvSpPr>
            <p:spPr>
              <a:xfrm>
                <a:off x="291169" y="2244639"/>
                <a:ext cx="4671991" cy="1599540"/>
              </a:xfrm>
              <a:prstGeom prst="rect">
                <a:avLst/>
              </a:prstGeom>
              <a:noFill/>
            </p:spPr>
            <p:txBody>
              <a:bodyPr wrap="square" rtlCol="0">
                <a:spAutoFit/>
              </a:bodyPr>
              <a:lstStyle/>
              <a:p>
                <a:r>
                  <a:rPr lang="en-US" dirty="0">
                    <a:solidFill>
                      <a:schemeClr val="accent1"/>
                    </a:solidFill>
                    <a:latin typeface="Palatino Linotype" charset="0"/>
                    <a:ea typeface="Palatino Linotype" charset="0"/>
                    <a:cs typeface="Palatino Linotype" charset="0"/>
                  </a:rPr>
                  <a:t>The person sees the platform rotate around them at </a:t>
                </a:r>
                <a14:m>
                  <m:oMath xmlns:m="http://schemas.openxmlformats.org/officeDocument/2006/math">
                    <m:r>
                      <a:rPr lang="en-US" i="1" smtClean="0">
                        <a:solidFill>
                          <a:schemeClr val="accent1"/>
                        </a:solidFill>
                        <a:latin typeface="Cambria Math" charset="0"/>
                        <a:ea typeface="Palatino Linotype" charset="0"/>
                        <a:cs typeface="Palatino Linotype" charset="0"/>
                      </a:rPr>
                      <m:t>𝜔</m:t>
                    </m:r>
                    <m:r>
                      <a:rPr lang="en-US" b="0" i="1" smtClean="0">
                        <a:solidFill>
                          <a:schemeClr val="accent1"/>
                        </a:solidFill>
                        <a:latin typeface="Cambria Math" charset="0"/>
                        <a:ea typeface="Palatino Linotype" charset="0"/>
                        <a:cs typeface="Palatino Linotype" charset="0"/>
                      </a:rPr>
                      <m:t>=</m:t>
                    </m:r>
                    <m:f>
                      <m:fPr>
                        <m:ctrlPr>
                          <a:rPr lang="en-US" b="0" i="1" smtClean="0">
                            <a:solidFill>
                              <a:schemeClr val="accent1"/>
                            </a:solidFill>
                            <a:latin typeface="Cambria Math" panose="02040503050406030204" pitchFamily="18" charset="0"/>
                            <a:ea typeface="Palatino Linotype" charset="0"/>
                            <a:cs typeface="Palatino Linotype" charset="0"/>
                          </a:rPr>
                        </m:ctrlPr>
                      </m:fPr>
                      <m:num>
                        <m:r>
                          <a:rPr lang="en-US" b="0" i="1" smtClean="0">
                            <a:solidFill>
                              <a:schemeClr val="accent1"/>
                            </a:solidFill>
                            <a:latin typeface="Cambria Math" charset="0"/>
                            <a:ea typeface="Palatino Linotype" charset="0"/>
                            <a:cs typeface="Palatino Linotype" charset="0"/>
                          </a:rPr>
                          <m:t>2</m:t>
                        </m:r>
                        <m:r>
                          <a:rPr lang="en-US" b="0" i="1" smtClean="0">
                            <a:solidFill>
                              <a:schemeClr val="accent1"/>
                            </a:solidFill>
                            <a:latin typeface="Cambria Math" charset="0"/>
                            <a:ea typeface="Palatino Linotype" charset="0"/>
                            <a:cs typeface="Palatino Linotype" charset="0"/>
                          </a:rPr>
                          <m:t>𝜋</m:t>
                        </m:r>
                        <m:r>
                          <a:rPr lang="en-US" b="0" i="1" smtClean="0">
                            <a:solidFill>
                              <a:schemeClr val="accent1"/>
                            </a:solidFill>
                            <a:latin typeface="Cambria Math" charset="0"/>
                            <a:ea typeface="Palatino Linotype" charset="0"/>
                            <a:cs typeface="Palatino Linotype" charset="0"/>
                          </a:rPr>
                          <m:t> </m:t>
                        </m:r>
                        <m:r>
                          <a:rPr lang="en-US" b="0" i="1" smtClean="0">
                            <a:solidFill>
                              <a:schemeClr val="accent1"/>
                            </a:solidFill>
                            <a:latin typeface="Cambria Math" charset="0"/>
                            <a:ea typeface="Palatino Linotype" charset="0"/>
                            <a:cs typeface="Palatino Linotype" charset="0"/>
                          </a:rPr>
                          <m:t>𝑟𝑎𝑑</m:t>
                        </m:r>
                      </m:num>
                      <m:den>
                        <m:r>
                          <a:rPr lang="en-US" b="0" i="1" smtClean="0">
                            <a:solidFill>
                              <a:schemeClr val="accent1"/>
                            </a:solidFill>
                            <a:latin typeface="Cambria Math" charset="0"/>
                            <a:ea typeface="Palatino Linotype" charset="0"/>
                            <a:cs typeface="Palatino Linotype" charset="0"/>
                          </a:rPr>
                          <m:t>10 </m:t>
                        </m:r>
                        <m:r>
                          <a:rPr lang="en-US" b="0" i="1" smtClean="0">
                            <a:solidFill>
                              <a:schemeClr val="accent1"/>
                            </a:solidFill>
                            <a:latin typeface="Cambria Math" charset="0"/>
                            <a:ea typeface="Palatino Linotype" charset="0"/>
                            <a:cs typeface="Palatino Linotype" charset="0"/>
                          </a:rPr>
                          <m:t>𝑠𝑒𝑐</m:t>
                        </m:r>
                      </m:den>
                    </m:f>
                  </m:oMath>
                </a14:m>
                <a:r>
                  <a:rPr lang="en-US" dirty="0">
                    <a:solidFill>
                      <a:schemeClr val="accent1"/>
                    </a:solidFill>
                    <a:latin typeface="Palatino Linotype" charset="0"/>
                    <a:ea typeface="Palatino Linotype" charset="0"/>
                    <a:cs typeface="Palatino Linotype" charset="0"/>
                  </a:rPr>
                  <a:t>, just like before (same rotation in same time). This time, though, they see the entire disk rotate out from their right, in front of them, and away to the left. </a:t>
                </a:r>
              </a:p>
            </p:txBody>
          </p:sp>
        </mc:Choice>
        <mc:Fallback xmlns="">
          <p:sp>
            <p:nvSpPr>
              <p:cNvPr id="15" name="TextBox 14"/>
              <p:cNvSpPr txBox="1">
                <a:spLocks noRot="1" noChangeAspect="1" noMove="1" noResize="1" noEditPoints="1" noAdjustHandles="1" noChangeArrowheads="1" noChangeShapeType="1" noTextEdit="1"/>
              </p:cNvSpPr>
              <p:nvPr/>
            </p:nvSpPr>
            <p:spPr>
              <a:xfrm>
                <a:off x="291169" y="2244639"/>
                <a:ext cx="4671991" cy="1599540"/>
              </a:xfrm>
              <a:prstGeom prst="rect">
                <a:avLst/>
              </a:prstGeom>
              <a:blipFill>
                <a:blip r:embed="rId6"/>
                <a:stretch>
                  <a:fillRect l="-1084" t="-1575" r="-1355" b="-4724"/>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7843C2C2-454B-1944-88F4-9743CD0B124C}"/>
              </a:ext>
            </a:extLst>
          </p:cNvPr>
          <p:cNvSpPr txBox="1"/>
          <p:nvPr/>
        </p:nvSpPr>
        <p:spPr>
          <a:xfrm>
            <a:off x="269889" y="3945733"/>
            <a:ext cx="4667871" cy="1754326"/>
          </a:xfrm>
          <a:prstGeom prst="rect">
            <a:avLst/>
          </a:prstGeom>
          <a:noFill/>
        </p:spPr>
        <p:txBody>
          <a:bodyPr wrap="square" rtlCol="0">
            <a:spAutoFit/>
          </a:bodyPr>
          <a:lstStyle/>
          <a:p>
            <a:r>
              <a:rPr lang="en-US" dirty="0">
                <a:solidFill>
                  <a:schemeClr val="accent1"/>
                </a:solidFill>
                <a:latin typeface="Palatino Linotype" charset="0"/>
                <a:ea typeface="Palatino Linotype" charset="0"/>
                <a:cs typeface="Palatino Linotype" charset="0"/>
              </a:rPr>
              <a:t>The point is that you could pick ANY point on the disk and observe the rotation from the perspective of that point, and the angular velocity of the disk about that point would be the same as the angular velocity of the disk about </a:t>
            </a:r>
            <a:r>
              <a:rPr lang="en-US" i="1" dirty="0">
                <a:solidFill>
                  <a:schemeClr val="accent1"/>
                </a:solidFill>
                <a:latin typeface="Palatino Linotype" charset="0"/>
                <a:ea typeface="Palatino Linotype" charset="0"/>
                <a:cs typeface="Palatino Linotype" charset="0"/>
              </a:rPr>
              <a:t>any other point on the disk</a:t>
            </a:r>
            <a:r>
              <a:rPr lang="en-US" dirty="0">
                <a:solidFill>
                  <a:schemeClr val="accent1"/>
                </a:solidFill>
                <a:latin typeface="Palatino Linotype" charset="0"/>
                <a:ea typeface="Palatino Linotype" charset="0"/>
                <a:cs typeface="Palatino Linotype" charset="0"/>
              </a:rPr>
              <a:t>.  </a:t>
            </a:r>
          </a:p>
        </p:txBody>
      </p:sp>
      <p:sp>
        <p:nvSpPr>
          <p:cNvPr id="17" name="TextBox 16">
            <a:extLst>
              <a:ext uri="{FF2B5EF4-FFF2-40B4-BE49-F238E27FC236}">
                <a16:creationId xmlns:a16="http://schemas.microsoft.com/office/drawing/2014/main" id="{BCE8E720-696A-ED40-9988-A9DEE392DCAC}"/>
              </a:ext>
            </a:extLst>
          </p:cNvPr>
          <p:cNvSpPr txBox="1"/>
          <p:nvPr/>
        </p:nvSpPr>
        <p:spPr>
          <a:xfrm>
            <a:off x="244874" y="6124271"/>
            <a:ext cx="8773831" cy="646331"/>
          </a:xfrm>
          <a:prstGeom prst="rect">
            <a:avLst/>
          </a:prstGeom>
          <a:noFill/>
        </p:spPr>
        <p:txBody>
          <a:bodyPr wrap="square" rtlCol="0">
            <a:spAutoFit/>
          </a:bodyPr>
          <a:lstStyle/>
          <a:p>
            <a:r>
              <a:rPr lang="en-US" dirty="0">
                <a:latin typeface="Palatino Linotype" charset="0"/>
                <a:ea typeface="Palatino Linotype" charset="0"/>
                <a:cs typeface="Palatino Linotype" charset="0"/>
              </a:rPr>
              <a:t>EVERY POINT WILL SEE </a:t>
            </a:r>
            <a:r>
              <a:rPr lang="en-US" dirty="0">
                <a:solidFill>
                  <a:srgbClr val="FF0000"/>
                </a:solidFill>
                <a:latin typeface="Palatino Linotype" charset="0"/>
                <a:ea typeface="Palatino Linotype" charset="0"/>
                <a:cs typeface="Palatino Linotype" charset="0"/>
              </a:rPr>
              <a:t>THE SAME </a:t>
            </a:r>
            <a:r>
              <a:rPr lang="en-US" i="1" dirty="0">
                <a:solidFill>
                  <a:srgbClr val="FF0000"/>
                </a:solidFill>
                <a:latin typeface="Palatino Linotype" charset="0"/>
                <a:ea typeface="Palatino Linotype" charset="0"/>
                <a:cs typeface="Palatino Linotype" charset="0"/>
              </a:rPr>
              <a:t>ANGULAR VELOCITY </a:t>
            </a:r>
            <a:r>
              <a:rPr lang="en-US" dirty="0">
                <a:solidFill>
                  <a:srgbClr val="FF0000"/>
                </a:solidFill>
                <a:latin typeface="Palatino Linotype" charset="0"/>
                <a:ea typeface="Palatino Linotype" charset="0"/>
                <a:cs typeface="Palatino Linotype" charset="0"/>
              </a:rPr>
              <a:t>ABOUT ITSELF </a:t>
            </a:r>
            <a:r>
              <a:rPr lang="en-US" dirty="0">
                <a:latin typeface="Palatino Linotype" charset="0"/>
                <a:ea typeface="Palatino Linotype" charset="0"/>
                <a:cs typeface="Palatino Linotype" charset="0"/>
              </a:rPr>
              <a:t>AS EVERY OTHER POINT!</a:t>
            </a:r>
          </a:p>
        </p:txBody>
      </p:sp>
    </p:spTree>
    <p:extLst>
      <p:ext uri="{BB962C8B-B14F-4D97-AF65-F5344CB8AC3E}">
        <p14:creationId xmlns:p14="http://schemas.microsoft.com/office/powerpoint/2010/main" val="318914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 of contact on a rolling object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581" t="3153"/>
          <a:stretch/>
        </p:blipFill>
        <p:spPr>
          <a:xfrm>
            <a:off x="982133" y="2732595"/>
            <a:ext cx="7179733" cy="2470238"/>
          </a:xfrm>
          <a:prstGeom prst="rect">
            <a:avLst/>
          </a:prstGeom>
        </p:spPr>
      </p:pic>
      <p:sp>
        <p:nvSpPr>
          <p:cNvPr id="5" name="TextBox 4"/>
          <p:cNvSpPr txBox="1"/>
          <p:nvPr/>
        </p:nvSpPr>
        <p:spPr>
          <a:xfrm>
            <a:off x="822959" y="5302488"/>
            <a:ext cx="7845778" cy="923330"/>
          </a:xfrm>
          <a:prstGeom prst="rect">
            <a:avLst/>
          </a:prstGeom>
          <a:noFill/>
        </p:spPr>
        <p:txBody>
          <a:bodyPr wrap="square" rtlCol="0">
            <a:spAutoFit/>
          </a:bodyPr>
          <a:lstStyle/>
          <a:p>
            <a:r>
              <a:rPr lang="en-US" dirty="0">
                <a:solidFill>
                  <a:schemeClr val="accent1"/>
                </a:solidFill>
                <a:latin typeface="Palatino Linotype" charset="0"/>
                <a:ea typeface="Palatino Linotype" charset="0"/>
                <a:cs typeface="Palatino Linotype" charset="0"/>
              </a:rPr>
              <a:t>When the point reaches the height of the axle, it will be moving at the speed of the car (v=R𝞈). When it reaches the top of the wheel, it will be going twice the speed of the car (v = 2R𝞈). This cycle repeats </a:t>
            </a:r>
            <a:r>
              <a:rPr lang="mr-IN" dirty="0">
                <a:solidFill>
                  <a:schemeClr val="accent1"/>
                </a:solidFill>
                <a:latin typeface="Palatino Linotype" charset="0"/>
                <a:ea typeface="Palatino Linotype" charset="0"/>
                <a:cs typeface="Palatino Linotype" charset="0"/>
              </a:rPr>
              <a:t>–</a:t>
            </a:r>
            <a:r>
              <a:rPr lang="en-US" dirty="0">
                <a:solidFill>
                  <a:schemeClr val="accent1"/>
                </a:solidFill>
                <a:latin typeface="Palatino Linotype" charset="0"/>
                <a:ea typeface="Palatino Linotype" charset="0"/>
                <a:cs typeface="Palatino Linotype" charset="0"/>
              </a:rPr>
              <a:t> crazy!</a:t>
            </a:r>
          </a:p>
        </p:txBody>
      </p:sp>
      <p:sp>
        <p:nvSpPr>
          <p:cNvPr id="3" name="Content Placeholder 2"/>
          <p:cNvSpPr>
            <a:spLocks noGrp="1"/>
          </p:cNvSpPr>
          <p:nvPr>
            <p:ph idx="1"/>
          </p:nvPr>
        </p:nvSpPr>
        <p:spPr/>
        <p:txBody>
          <a:bodyPr>
            <a:normAutofit/>
          </a:bodyPr>
          <a:lstStyle/>
          <a:p>
            <a:pPr marL="0" indent="0">
              <a:buNone/>
            </a:pPr>
            <a:r>
              <a:rPr lang="en-US" dirty="0">
                <a:solidFill>
                  <a:srgbClr val="FF0000"/>
                </a:solidFill>
                <a:latin typeface="Apple Chancery" panose="03020702040506060504" pitchFamily="66" charset="-79"/>
                <a:cs typeface="Apple Chancery" panose="03020702040506060504" pitchFamily="66" charset="-79"/>
              </a:rPr>
              <a:t>Back to </a:t>
            </a:r>
            <a:r>
              <a:rPr lang="en-US" sz="2000" dirty="0"/>
              <a:t>the </a:t>
            </a:r>
            <a:r>
              <a:rPr lang="en-US" sz="2000" dirty="0">
                <a:solidFill>
                  <a:srgbClr val="0D38D4"/>
                </a:solidFill>
              </a:rPr>
              <a:t>point on the edge </a:t>
            </a:r>
            <a:r>
              <a:rPr lang="en-US" sz="2000" dirty="0"/>
              <a:t>of a wheel </a:t>
            </a:r>
            <a:r>
              <a:rPr lang="mr-IN" sz="2000" dirty="0"/>
              <a:t>–</a:t>
            </a:r>
            <a:r>
              <a:rPr lang="en-US" sz="2000" dirty="0"/>
              <a:t> let’s follow it around the wheel as it rotates. We know the point’s </a:t>
            </a:r>
            <a:r>
              <a:rPr lang="en-US" sz="2000" dirty="0">
                <a:solidFill>
                  <a:srgbClr val="0D38D4"/>
                </a:solidFill>
              </a:rPr>
              <a:t>velocity is 0 m/s at the point of contact</a:t>
            </a:r>
            <a:r>
              <a:rPr lang="en-US" sz="2000" dirty="0"/>
              <a:t>, but </a:t>
            </a:r>
            <a:r>
              <a:rPr lang="en-US" sz="2000" dirty="0">
                <a:solidFill>
                  <a:srgbClr val="0D38D4"/>
                </a:solidFill>
              </a:rPr>
              <a:t>what</a:t>
            </a:r>
            <a:r>
              <a:rPr lang="en-US" sz="2000" dirty="0"/>
              <a:t> </a:t>
            </a:r>
            <a:r>
              <a:rPr lang="en-US" sz="2000" dirty="0">
                <a:solidFill>
                  <a:srgbClr val="0D38D4"/>
                </a:solidFill>
              </a:rPr>
              <a:t>happens</a:t>
            </a:r>
            <a:r>
              <a:rPr lang="en-US" sz="2000" dirty="0"/>
              <a:t> as it moves to the </a:t>
            </a:r>
            <a:r>
              <a:rPr lang="en-US" sz="2000" dirty="0">
                <a:solidFill>
                  <a:srgbClr val="0D38D4"/>
                </a:solidFill>
              </a:rPr>
              <a:t>“top” of the wheel </a:t>
            </a:r>
            <a:r>
              <a:rPr lang="en-US" sz="2000" dirty="0"/>
              <a:t>on, say, a </a:t>
            </a:r>
            <a:r>
              <a:rPr lang="en-US" sz="2000" dirty="0">
                <a:solidFill>
                  <a:srgbClr val="0D38D4"/>
                </a:solidFill>
              </a:rPr>
              <a:t>car on the freeway going 60 mph</a:t>
            </a:r>
            <a:r>
              <a:rPr lang="en-US" sz="2000" dirty="0"/>
              <a:t>?</a:t>
            </a:r>
          </a:p>
        </p:txBody>
      </p:sp>
    </p:spTree>
    <p:extLst>
      <p:ext uri="{BB962C8B-B14F-4D97-AF65-F5344CB8AC3E}">
        <p14:creationId xmlns:p14="http://schemas.microsoft.com/office/powerpoint/2010/main" val="26983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p:cNvSpPr>
          <p:nvPr/>
        </p:nvSpPr>
        <p:spPr bwMode="auto">
          <a:xfrm>
            <a:off x="171627" y="527237"/>
            <a:ext cx="8382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rgbClr val="FF0000"/>
                </a:solidFill>
                <a:latin typeface="Apple Chancery"/>
                <a:cs typeface="Apple Chancery"/>
                <a:sym typeface="Gill Sans" charset="0"/>
              </a:rPr>
              <a:t>But why is this </a:t>
            </a:r>
            <a:r>
              <a:rPr lang="en-US" sz="2000" dirty="0">
                <a:solidFill>
                  <a:srgbClr val="000000"/>
                </a:solidFill>
                <a:latin typeface="Times New Roman"/>
                <a:cs typeface="Times New Roman"/>
                <a:sym typeface="Gill Sans" charset="0"/>
              </a:rPr>
              <a:t>important, </a:t>
            </a:r>
            <a:r>
              <a:rPr lang="en-US" sz="2000" i="1" dirty="0">
                <a:solidFill>
                  <a:srgbClr val="000000"/>
                </a:solidFill>
                <a:latin typeface="Times New Roman"/>
                <a:cs typeface="Times New Roman"/>
                <a:sym typeface="Gill Sans" charset="0"/>
              </a:rPr>
              <a:t>really</a:t>
            </a:r>
            <a:r>
              <a:rPr lang="en-US" sz="2000" dirty="0">
                <a:solidFill>
                  <a:srgbClr val="000000"/>
                </a:solidFill>
                <a:latin typeface="Times New Roman"/>
                <a:cs typeface="Times New Roman"/>
                <a:sym typeface="Gill Sans" charset="0"/>
              </a:rPr>
              <a:t>?</a:t>
            </a:r>
            <a:endParaRPr lang="en-US" sz="2000" dirty="0">
              <a:solidFill>
                <a:srgbClr val="0000FF"/>
              </a:solidFill>
              <a:latin typeface="Times New Roman"/>
              <a:cs typeface="Times New Roman"/>
              <a:sym typeface="Gill Sans" charset="0"/>
            </a:endParaRPr>
          </a:p>
        </p:txBody>
      </p:sp>
      <p:sp>
        <p:nvSpPr>
          <p:cNvPr id="16387" name="Rectangle 19"/>
          <p:cNvSpPr>
            <a:spLocks noChangeArrowheads="1"/>
          </p:cNvSpPr>
          <p:nvPr/>
        </p:nvSpPr>
        <p:spPr bwMode="auto">
          <a:xfrm>
            <a:off x="0" y="0"/>
            <a:ext cx="9144000" cy="6858000"/>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 name="Text Box 19"/>
          <p:cNvSpPr txBox="1">
            <a:spLocks/>
          </p:cNvSpPr>
          <p:nvPr/>
        </p:nvSpPr>
        <p:spPr bwMode="auto">
          <a:xfrm>
            <a:off x="8568708" y="6282690"/>
            <a:ext cx="42827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dirty="0">
                <a:solidFill>
                  <a:srgbClr val="000000"/>
                </a:solidFill>
                <a:latin typeface="Times New Roman"/>
                <a:cs typeface="Times New Roman"/>
                <a:sym typeface="Gill Sans" charset="0"/>
              </a:rPr>
              <a:t>21.)</a:t>
            </a:r>
          </a:p>
        </p:txBody>
      </p:sp>
      <p:sp>
        <p:nvSpPr>
          <p:cNvPr id="6" name="Text Box 2"/>
          <p:cNvSpPr txBox="1">
            <a:spLocks/>
          </p:cNvSpPr>
          <p:nvPr/>
        </p:nvSpPr>
        <p:spPr bwMode="auto">
          <a:xfrm>
            <a:off x="381000" y="1050457"/>
            <a:ext cx="5003800" cy="20005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FF0000"/>
                </a:solidFill>
                <a:latin typeface="Apple Chancery" panose="03020702040506060504" pitchFamily="66" charset="-79"/>
                <a:cs typeface="Apple Chancery" panose="03020702040506060504" pitchFamily="66" charset="-79"/>
                <a:sym typeface="Gill Sans" charset="0"/>
              </a:rPr>
              <a:t>Consider a ball </a:t>
            </a:r>
            <a:r>
              <a:rPr lang="en-US" sz="2000" dirty="0">
                <a:solidFill>
                  <a:srgbClr val="000000"/>
                </a:solidFill>
                <a:latin typeface="Times New Roman"/>
                <a:cs typeface="Times New Roman"/>
                <a:sym typeface="Gill Sans" charset="0"/>
              </a:rPr>
              <a:t>rolling across a table.  It’s </a:t>
            </a:r>
            <a:r>
              <a:rPr lang="en-US" sz="2000" dirty="0">
                <a:solidFill>
                  <a:srgbClr val="0D38D4"/>
                </a:solidFill>
                <a:latin typeface="Times New Roman"/>
                <a:cs typeface="Times New Roman"/>
                <a:sym typeface="Gill Sans" charset="0"/>
              </a:rPr>
              <a:t>center of mass has </a:t>
            </a:r>
            <a:r>
              <a:rPr lang="en-US" sz="2000" dirty="0">
                <a:latin typeface="Times New Roman"/>
                <a:cs typeface="Times New Roman"/>
                <a:sym typeface="Gill Sans" charset="0"/>
              </a:rPr>
              <a:t>some</a:t>
            </a:r>
            <a:r>
              <a:rPr lang="en-US" sz="2000" dirty="0">
                <a:solidFill>
                  <a:srgbClr val="0D38D4"/>
                </a:solidFill>
                <a:latin typeface="Times New Roman"/>
                <a:cs typeface="Times New Roman"/>
                <a:sym typeface="Gill Sans" charset="0"/>
              </a:rPr>
              <a:t> </a:t>
            </a:r>
            <a:r>
              <a:rPr lang="en-US" sz="2000" dirty="0">
                <a:solidFill>
                  <a:srgbClr val="31BB05"/>
                </a:solidFill>
                <a:latin typeface="Times New Roman"/>
                <a:cs typeface="Times New Roman"/>
                <a:sym typeface="Gill Sans" charset="0"/>
              </a:rPr>
              <a:t>velocity</a:t>
            </a:r>
            <a:r>
              <a:rPr lang="en-US" sz="2000" dirty="0">
                <a:solidFill>
                  <a:srgbClr val="0D38D4"/>
                </a:solidFill>
                <a:latin typeface="Times New Roman"/>
                <a:cs typeface="Times New Roman"/>
                <a:sym typeface="Gill Sans" charset="0"/>
              </a:rPr>
              <a:t>        </a:t>
            </a:r>
            <a:r>
              <a:rPr lang="en-US" sz="2000" dirty="0">
                <a:solidFill>
                  <a:srgbClr val="000000"/>
                </a:solidFill>
                <a:latin typeface="Times New Roman"/>
                <a:cs typeface="Times New Roman"/>
                <a:sym typeface="Gill Sans" charset="0"/>
              </a:rPr>
              <a:t>and all of the </a:t>
            </a:r>
            <a:r>
              <a:rPr lang="en-US" sz="2000" dirty="0">
                <a:solidFill>
                  <a:srgbClr val="0D38D4"/>
                </a:solidFill>
                <a:latin typeface="Times New Roman"/>
                <a:cs typeface="Times New Roman"/>
                <a:sym typeface="Gill Sans" charset="0"/>
              </a:rPr>
              <a:t>body’s mass is rotation about the center of mass </a:t>
            </a:r>
            <a:r>
              <a:rPr lang="en-US" sz="2000" dirty="0">
                <a:solidFill>
                  <a:srgbClr val="000000"/>
                </a:solidFill>
                <a:latin typeface="Times New Roman"/>
                <a:cs typeface="Times New Roman"/>
                <a:sym typeface="Gill Sans" charset="0"/>
              </a:rPr>
              <a:t>with some </a:t>
            </a:r>
            <a:r>
              <a:rPr lang="en-US" sz="2000" dirty="0">
                <a:solidFill>
                  <a:srgbClr val="31BB05"/>
                </a:solidFill>
                <a:latin typeface="Times New Roman"/>
                <a:cs typeface="Times New Roman"/>
                <a:sym typeface="Gill Sans" charset="0"/>
              </a:rPr>
              <a:t>angular velocity    </a:t>
            </a:r>
            <a:r>
              <a:rPr lang="en-US" sz="2000" dirty="0">
                <a:solidFill>
                  <a:srgbClr val="000000"/>
                </a:solidFill>
                <a:latin typeface="Times New Roman"/>
                <a:cs typeface="Times New Roman"/>
                <a:sym typeface="Gill Sans" charset="0"/>
              </a:rPr>
              <a:t>.  So </a:t>
            </a:r>
            <a:r>
              <a:rPr lang="en-US" sz="2000" dirty="0">
                <a:solidFill>
                  <a:srgbClr val="FF0000"/>
                </a:solidFill>
                <a:latin typeface="Times New Roman"/>
                <a:cs typeface="Times New Roman"/>
                <a:sym typeface="Gill Sans" charset="0"/>
              </a:rPr>
              <a:t>how do we relate those two parameters</a:t>
            </a:r>
            <a:r>
              <a:rPr lang="en-US" sz="2000" dirty="0">
                <a:solidFill>
                  <a:srgbClr val="000000"/>
                </a:solidFill>
                <a:latin typeface="Times New Roman"/>
                <a:cs typeface="Times New Roman"/>
                <a:sym typeface="Gill Sans" charset="0"/>
              </a:rPr>
              <a:t> (and how do we justify that relationship)?</a:t>
            </a:r>
            <a:endParaRPr lang="en-US" sz="2000" dirty="0">
              <a:solidFill>
                <a:srgbClr val="0000FF"/>
              </a:solidFill>
              <a:latin typeface="Times New Roman"/>
              <a:cs typeface="Times New Roman"/>
              <a:sym typeface="Gill Sans" charset="0"/>
            </a:endParaRPr>
          </a:p>
        </p:txBody>
      </p:sp>
      <p:graphicFrame>
        <p:nvGraphicFramePr>
          <p:cNvPr id="2" name="Object 1">
            <a:extLst>
              <a:ext uri="{FF2B5EF4-FFF2-40B4-BE49-F238E27FC236}">
                <a16:creationId xmlns:a16="http://schemas.microsoft.com/office/drawing/2014/main" id="{ADD3D3EE-8FBE-F540-AEE0-8E23AECAFFC0}"/>
              </a:ext>
            </a:extLst>
          </p:cNvPr>
          <p:cNvGraphicFramePr>
            <a:graphicFrameLocks noChangeAspect="1"/>
          </p:cNvGraphicFramePr>
          <p:nvPr>
            <p:extLst>
              <p:ext uri="{D42A27DB-BD31-4B8C-83A1-F6EECF244321}">
                <p14:modId xmlns:p14="http://schemas.microsoft.com/office/powerpoint/2010/main" val="1579536191"/>
              </p:ext>
            </p:extLst>
          </p:nvPr>
        </p:nvGraphicFramePr>
        <p:xfrm>
          <a:off x="3854688" y="1399513"/>
          <a:ext cx="464133" cy="440927"/>
        </p:xfrm>
        <a:graphic>
          <a:graphicData uri="http://schemas.openxmlformats.org/presentationml/2006/ole">
            <mc:AlternateContent xmlns:mc="http://schemas.openxmlformats.org/markup-compatibility/2006">
              <mc:Choice xmlns:v="urn:schemas-microsoft-com:vml" Requires="v">
                <p:oleObj spid="_x0000_s24889" r:id="rId3" imgW="254000" imgH="241300" progId="Equation.DSMT4">
                  <p:embed/>
                </p:oleObj>
              </mc:Choice>
              <mc:Fallback>
                <p:oleObj r:id="rId3" imgW="254000" imgH="241300" progId="Equation.DSMT4">
                  <p:embed/>
                  <p:pic>
                    <p:nvPicPr>
                      <p:cNvPr id="2" name="Object 1">
                        <a:extLst>
                          <a:ext uri="{FF2B5EF4-FFF2-40B4-BE49-F238E27FC236}">
                            <a16:creationId xmlns:a16="http://schemas.microsoft.com/office/drawing/2014/main" id="{ADD3D3EE-8FBE-F540-AEE0-8E23AECAFFC0}"/>
                          </a:ext>
                        </a:extLst>
                      </p:cNvPr>
                      <p:cNvPicPr/>
                      <p:nvPr/>
                    </p:nvPicPr>
                    <p:blipFill>
                      <a:blip r:embed="rId4"/>
                      <a:stretch>
                        <a:fillRect/>
                      </a:stretch>
                    </p:blipFill>
                    <p:spPr>
                      <a:xfrm>
                        <a:off x="3854688" y="1399513"/>
                        <a:ext cx="464133" cy="44092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87C4CF6-DD84-C441-B1B4-52A80BD9502C}"/>
              </a:ext>
            </a:extLst>
          </p:cNvPr>
          <p:cNvGraphicFramePr>
            <a:graphicFrameLocks noChangeAspect="1"/>
          </p:cNvGraphicFramePr>
          <p:nvPr>
            <p:extLst>
              <p:ext uri="{D42A27DB-BD31-4B8C-83A1-F6EECF244321}">
                <p14:modId xmlns:p14="http://schemas.microsoft.com/office/powerpoint/2010/main" val="1109192186"/>
              </p:ext>
            </p:extLst>
          </p:nvPr>
        </p:nvGraphicFramePr>
        <p:xfrm>
          <a:off x="3809656" y="2128218"/>
          <a:ext cx="277812" cy="255588"/>
        </p:xfrm>
        <a:graphic>
          <a:graphicData uri="http://schemas.openxmlformats.org/presentationml/2006/ole">
            <mc:AlternateContent xmlns:mc="http://schemas.openxmlformats.org/markup-compatibility/2006">
              <mc:Choice xmlns:v="urn:schemas-microsoft-com:vml" Requires="v">
                <p:oleObj spid="_x0000_s24890" r:id="rId5" imgW="152400" imgH="139700" progId="Equation.DSMT4">
                  <p:embed/>
                </p:oleObj>
              </mc:Choice>
              <mc:Fallback>
                <p:oleObj r:id="rId5" imgW="152400" imgH="139700" progId="Equation.DSMT4">
                  <p:embed/>
                  <p:pic>
                    <p:nvPicPr>
                      <p:cNvPr id="8" name="Object 7">
                        <a:extLst>
                          <a:ext uri="{FF2B5EF4-FFF2-40B4-BE49-F238E27FC236}">
                            <a16:creationId xmlns:a16="http://schemas.microsoft.com/office/drawing/2014/main" id="{087C4CF6-DD84-C441-B1B4-52A80BD9502C}"/>
                          </a:ext>
                        </a:extLst>
                      </p:cNvPr>
                      <p:cNvPicPr/>
                      <p:nvPr/>
                    </p:nvPicPr>
                    <p:blipFill>
                      <a:blip r:embed="rId6"/>
                      <a:stretch>
                        <a:fillRect/>
                      </a:stretch>
                    </p:blipFill>
                    <p:spPr>
                      <a:xfrm>
                        <a:off x="3809656" y="2128218"/>
                        <a:ext cx="277812" cy="255588"/>
                      </a:xfrm>
                      <a:prstGeom prst="rect">
                        <a:avLst/>
                      </a:prstGeom>
                    </p:spPr>
                  </p:pic>
                </p:oleObj>
              </mc:Fallback>
            </mc:AlternateContent>
          </a:graphicData>
        </a:graphic>
      </p:graphicFrame>
      <p:sp>
        <p:nvSpPr>
          <p:cNvPr id="25" name="Text Box 2">
            <a:extLst>
              <a:ext uri="{FF2B5EF4-FFF2-40B4-BE49-F238E27FC236}">
                <a16:creationId xmlns:a16="http://schemas.microsoft.com/office/drawing/2014/main" id="{23AC73B5-FD5C-444B-8634-D7378F144017}"/>
              </a:ext>
            </a:extLst>
          </p:cNvPr>
          <p:cNvSpPr txBox="1">
            <a:spLocks/>
          </p:cNvSpPr>
          <p:nvPr/>
        </p:nvSpPr>
        <p:spPr bwMode="auto">
          <a:xfrm>
            <a:off x="377802" y="3149991"/>
            <a:ext cx="7001053"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FF0000"/>
                </a:solidFill>
                <a:latin typeface="Apple Chancery" panose="03020702040506060504" pitchFamily="66" charset="-79"/>
                <a:cs typeface="Apple Chancery" panose="03020702040506060504" pitchFamily="66" charset="-79"/>
                <a:sym typeface="Gill Sans" charset="0"/>
              </a:rPr>
              <a:t>We only have </a:t>
            </a:r>
            <a:r>
              <a:rPr lang="en-US" sz="2000" dirty="0">
                <a:solidFill>
                  <a:srgbClr val="000000"/>
                </a:solidFill>
                <a:latin typeface="Times New Roman"/>
                <a:cs typeface="Times New Roman"/>
                <a:sym typeface="Gill Sans" charset="0"/>
              </a:rPr>
              <a:t>one relationship between the angular velocity of a mass moving in a circular path and its instantaneous velocity in that motion, and that is              , but that </a:t>
            </a:r>
            <a:r>
              <a:rPr lang="en-US" sz="2000" dirty="0">
                <a:solidFill>
                  <a:srgbClr val="0D38D4"/>
                </a:solidFill>
                <a:latin typeface="Times New Roman"/>
                <a:cs typeface="Times New Roman"/>
                <a:sym typeface="Gill Sans" charset="0"/>
              </a:rPr>
              <a:t>requires rotation around a fixed point</a:t>
            </a:r>
            <a:r>
              <a:rPr lang="en-US" sz="2000" dirty="0">
                <a:solidFill>
                  <a:srgbClr val="000000"/>
                </a:solidFill>
                <a:latin typeface="Times New Roman"/>
                <a:cs typeface="Times New Roman"/>
                <a:sym typeface="Gill Sans" charset="0"/>
              </a:rPr>
              <a:t>.</a:t>
            </a:r>
            <a:endParaRPr lang="en-US" sz="2000" dirty="0">
              <a:solidFill>
                <a:srgbClr val="0000FF"/>
              </a:solidFill>
              <a:latin typeface="Times New Roman"/>
              <a:cs typeface="Times New Roman"/>
              <a:sym typeface="Gill Sans" charset="0"/>
            </a:endParaRPr>
          </a:p>
        </p:txBody>
      </p:sp>
      <p:graphicFrame>
        <p:nvGraphicFramePr>
          <p:cNvPr id="26" name="Object 25">
            <a:extLst>
              <a:ext uri="{FF2B5EF4-FFF2-40B4-BE49-F238E27FC236}">
                <a16:creationId xmlns:a16="http://schemas.microsoft.com/office/drawing/2014/main" id="{FE6E367A-CD11-D141-A7A6-70C8DB973834}"/>
              </a:ext>
            </a:extLst>
          </p:cNvPr>
          <p:cNvGraphicFramePr>
            <a:graphicFrameLocks noChangeAspect="1"/>
          </p:cNvGraphicFramePr>
          <p:nvPr>
            <p:extLst>
              <p:ext uri="{D42A27DB-BD31-4B8C-83A1-F6EECF244321}">
                <p14:modId xmlns:p14="http://schemas.microsoft.com/office/powerpoint/2010/main" val="849864042"/>
              </p:ext>
            </p:extLst>
          </p:nvPr>
        </p:nvGraphicFramePr>
        <p:xfrm>
          <a:off x="2806623" y="3876882"/>
          <a:ext cx="901700" cy="301625"/>
        </p:xfrm>
        <a:graphic>
          <a:graphicData uri="http://schemas.openxmlformats.org/presentationml/2006/ole">
            <mc:AlternateContent xmlns:mc="http://schemas.openxmlformats.org/markup-compatibility/2006">
              <mc:Choice xmlns:v="urn:schemas-microsoft-com:vml" Requires="v">
                <p:oleObj spid="_x0000_s24891" r:id="rId7" imgW="495300" imgH="165100" progId="Equation.DSMT4">
                  <p:embed/>
                </p:oleObj>
              </mc:Choice>
              <mc:Fallback>
                <p:oleObj r:id="rId7" imgW="495300" imgH="165100" progId="Equation.DSMT4">
                  <p:embed/>
                  <p:pic>
                    <p:nvPicPr>
                      <p:cNvPr id="26" name="Object 25">
                        <a:extLst>
                          <a:ext uri="{FF2B5EF4-FFF2-40B4-BE49-F238E27FC236}">
                            <a16:creationId xmlns:a16="http://schemas.microsoft.com/office/drawing/2014/main" id="{FE6E367A-CD11-D141-A7A6-70C8DB973834}"/>
                          </a:ext>
                        </a:extLst>
                      </p:cNvPr>
                      <p:cNvPicPr/>
                      <p:nvPr/>
                    </p:nvPicPr>
                    <p:blipFill>
                      <a:blip r:embed="rId8"/>
                      <a:stretch>
                        <a:fillRect/>
                      </a:stretch>
                    </p:blipFill>
                    <p:spPr>
                      <a:xfrm>
                        <a:off x="2806623" y="3876882"/>
                        <a:ext cx="901700" cy="301625"/>
                      </a:xfrm>
                      <a:prstGeom prst="rect">
                        <a:avLst/>
                      </a:prstGeom>
                    </p:spPr>
                  </p:pic>
                </p:oleObj>
              </mc:Fallback>
            </mc:AlternateContent>
          </a:graphicData>
        </a:graphic>
      </p:graphicFrame>
      <p:grpSp>
        <p:nvGrpSpPr>
          <p:cNvPr id="3" name="Group 2">
            <a:extLst>
              <a:ext uri="{FF2B5EF4-FFF2-40B4-BE49-F238E27FC236}">
                <a16:creationId xmlns:a16="http://schemas.microsoft.com/office/drawing/2014/main" id="{9DE56875-971A-C54C-A674-B10BA2C1817B}"/>
              </a:ext>
            </a:extLst>
          </p:cNvPr>
          <p:cNvGrpSpPr/>
          <p:nvPr/>
        </p:nvGrpSpPr>
        <p:grpSpPr>
          <a:xfrm>
            <a:off x="6009246" y="867040"/>
            <a:ext cx="2572113" cy="1880333"/>
            <a:chOff x="6009246" y="867040"/>
            <a:chExt cx="2572113" cy="1880333"/>
          </a:xfrm>
        </p:grpSpPr>
        <p:sp>
          <p:nvSpPr>
            <p:cNvPr id="4" name="Oval 3">
              <a:extLst>
                <a:ext uri="{FF2B5EF4-FFF2-40B4-BE49-F238E27FC236}">
                  <a16:creationId xmlns:a16="http://schemas.microsoft.com/office/drawing/2014/main" id="{F735A238-AEF9-CA4D-8D1C-0FC800D1F1BD}"/>
                </a:ext>
              </a:extLst>
            </p:cNvPr>
            <p:cNvSpPr/>
            <p:nvPr/>
          </p:nvSpPr>
          <p:spPr>
            <a:xfrm>
              <a:off x="6114827" y="867040"/>
              <a:ext cx="1854200" cy="1854200"/>
            </a:xfrm>
            <a:prstGeom prst="ellipse">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61ADA8E9-2CD2-0F4A-B9A6-E6F2E20DED7D}"/>
                </a:ext>
              </a:extLst>
            </p:cNvPr>
            <p:cNvCxnSpPr/>
            <p:nvPr/>
          </p:nvCxnSpPr>
          <p:spPr>
            <a:xfrm>
              <a:off x="7067327" y="1819540"/>
              <a:ext cx="1397000" cy="0"/>
            </a:xfrm>
            <a:prstGeom prst="straightConnector1">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15" name="Object 14">
              <a:extLst>
                <a:ext uri="{FF2B5EF4-FFF2-40B4-BE49-F238E27FC236}">
                  <a16:creationId xmlns:a16="http://schemas.microsoft.com/office/drawing/2014/main" id="{0DED4B99-2DF4-3A46-9677-EFD7B5597A32}"/>
                </a:ext>
              </a:extLst>
            </p:cNvPr>
            <p:cNvGraphicFramePr>
              <a:graphicFrameLocks noChangeAspect="1"/>
            </p:cNvGraphicFramePr>
            <p:nvPr/>
          </p:nvGraphicFramePr>
          <p:xfrm>
            <a:off x="8117226" y="1339508"/>
            <a:ext cx="464133" cy="440927"/>
          </p:xfrm>
          <a:graphic>
            <a:graphicData uri="http://schemas.openxmlformats.org/presentationml/2006/ole">
              <mc:AlternateContent xmlns:mc="http://schemas.openxmlformats.org/markup-compatibility/2006">
                <mc:Choice xmlns:v="urn:schemas-microsoft-com:vml" Requires="v">
                  <p:oleObj spid="_x0000_s24892" r:id="rId9" imgW="254000" imgH="241300" progId="Equation.DSMT4">
                    <p:embed/>
                  </p:oleObj>
                </mc:Choice>
                <mc:Fallback>
                  <p:oleObj r:id="rId9" imgW="254000" imgH="241300" progId="Equation.DSMT4">
                    <p:embed/>
                    <p:pic>
                      <p:nvPicPr>
                        <p:cNvPr id="15" name="Object 14">
                          <a:extLst>
                            <a:ext uri="{FF2B5EF4-FFF2-40B4-BE49-F238E27FC236}">
                              <a16:creationId xmlns:a16="http://schemas.microsoft.com/office/drawing/2014/main" id="{0DED4B99-2DF4-3A46-9677-EFD7B5597A32}"/>
                            </a:ext>
                          </a:extLst>
                        </p:cNvPr>
                        <p:cNvPicPr/>
                        <p:nvPr/>
                      </p:nvPicPr>
                      <p:blipFill>
                        <a:blip r:embed="rId10"/>
                        <a:stretch>
                          <a:fillRect/>
                        </a:stretch>
                      </p:blipFill>
                      <p:spPr>
                        <a:xfrm>
                          <a:off x="8117226" y="1339508"/>
                          <a:ext cx="464133" cy="440927"/>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5ECE6075-DDE7-6648-B2D8-FAB45BDB6605}"/>
                </a:ext>
              </a:extLst>
            </p:cNvPr>
            <p:cNvGraphicFramePr>
              <a:graphicFrameLocks noChangeAspect="1"/>
            </p:cNvGraphicFramePr>
            <p:nvPr/>
          </p:nvGraphicFramePr>
          <p:xfrm>
            <a:off x="7227724" y="2015551"/>
            <a:ext cx="277812" cy="255588"/>
          </p:xfrm>
          <a:graphic>
            <a:graphicData uri="http://schemas.openxmlformats.org/presentationml/2006/ole">
              <mc:AlternateContent xmlns:mc="http://schemas.openxmlformats.org/markup-compatibility/2006">
                <mc:Choice xmlns:v="urn:schemas-microsoft-com:vml" Requires="v">
                  <p:oleObj spid="_x0000_s24893" r:id="rId11" imgW="152400" imgH="139700" progId="Equation.DSMT4">
                    <p:embed/>
                  </p:oleObj>
                </mc:Choice>
                <mc:Fallback>
                  <p:oleObj r:id="rId11" imgW="152400" imgH="139700" progId="Equation.DSMT4">
                    <p:embed/>
                    <p:pic>
                      <p:nvPicPr>
                        <p:cNvPr id="16" name="Object 15">
                          <a:extLst>
                            <a:ext uri="{FF2B5EF4-FFF2-40B4-BE49-F238E27FC236}">
                              <a16:creationId xmlns:a16="http://schemas.microsoft.com/office/drawing/2014/main" id="{5ECE6075-DDE7-6648-B2D8-FAB45BDB6605}"/>
                            </a:ext>
                          </a:extLst>
                        </p:cNvPr>
                        <p:cNvPicPr/>
                        <p:nvPr/>
                      </p:nvPicPr>
                      <p:blipFill>
                        <a:blip r:embed="rId12"/>
                        <a:stretch>
                          <a:fillRect/>
                        </a:stretch>
                      </p:blipFill>
                      <p:spPr>
                        <a:xfrm>
                          <a:off x="7227724" y="2015551"/>
                          <a:ext cx="277812" cy="255588"/>
                        </a:xfrm>
                        <a:prstGeom prst="rect">
                          <a:avLst/>
                        </a:prstGeom>
                      </p:spPr>
                    </p:pic>
                  </p:oleObj>
                </mc:Fallback>
              </mc:AlternateContent>
            </a:graphicData>
          </a:graphic>
        </p:graphicFrame>
        <p:sp>
          <p:nvSpPr>
            <p:cNvPr id="13" name="Arc 12">
              <a:extLst>
                <a:ext uri="{FF2B5EF4-FFF2-40B4-BE49-F238E27FC236}">
                  <a16:creationId xmlns:a16="http://schemas.microsoft.com/office/drawing/2014/main" id="{D6A35684-DB70-7749-BF8F-A4F82057E16D}"/>
                </a:ext>
              </a:extLst>
            </p:cNvPr>
            <p:cNvSpPr/>
            <p:nvPr/>
          </p:nvSpPr>
          <p:spPr>
            <a:xfrm>
              <a:off x="6831085" y="1587853"/>
              <a:ext cx="488773" cy="488773"/>
            </a:xfrm>
            <a:prstGeom prst="arc">
              <a:avLst>
                <a:gd name="adj1" fmla="val 15270304"/>
                <a:gd name="adj2" fmla="val 7582744"/>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910B287A-F68B-9942-B745-F8C21D8A8EBB}"/>
                </a:ext>
              </a:extLst>
            </p:cNvPr>
            <p:cNvCxnSpPr>
              <a:cxnSpLocks/>
            </p:cNvCxnSpPr>
            <p:nvPr/>
          </p:nvCxnSpPr>
          <p:spPr>
            <a:xfrm>
              <a:off x="6905437" y="2015551"/>
              <a:ext cx="215934" cy="7189"/>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4D174F4F-98AF-DB48-B4EB-D8C9E72DD240}"/>
                </a:ext>
              </a:extLst>
            </p:cNvPr>
            <p:cNvCxnSpPr>
              <a:cxnSpLocks/>
            </p:cNvCxnSpPr>
            <p:nvPr/>
          </p:nvCxnSpPr>
          <p:spPr>
            <a:xfrm>
              <a:off x="6905437" y="2015550"/>
              <a:ext cx="154332" cy="15950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B0469C9-1618-DC4B-B29A-4AE0FBA880EC}"/>
                </a:ext>
              </a:extLst>
            </p:cNvPr>
            <p:cNvCxnSpPr/>
            <p:nvPr/>
          </p:nvCxnSpPr>
          <p:spPr>
            <a:xfrm>
              <a:off x="6009246" y="2747373"/>
              <a:ext cx="222841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CF02462A-B3ED-B840-8BBD-3AAEA570A134}"/>
              </a:ext>
            </a:extLst>
          </p:cNvPr>
          <p:cNvGrpSpPr/>
          <p:nvPr/>
        </p:nvGrpSpPr>
        <p:grpSpPr>
          <a:xfrm>
            <a:off x="6887952" y="2896987"/>
            <a:ext cx="2412383" cy="1844044"/>
            <a:chOff x="6887952" y="2896987"/>
            <a:chExt cx="2412383" cy="1844044"/>
          </a:xfrm>
        </p:grpSpPr>
        <p:cxnSp>
          <p:nvCxnSpPr>
            <p:cNvPr id="24" name="Straight Connector 23">
              <a:extLst>
                <a:ext uri="{FF2B5EF4-FFF2-40B4-BE49-F238E27FC236}">
                  <a16:creationId xmlns:a16="http://schemas.microsoft.com/office/drawing/2014/main" id="{2BC8E993-9A25-EC47-B04A-DE6EE6C500D9}"/>
                </a:ext>
              </a:extLst>
            </p:cNvPr>
            <p:cNvCxnSpPr/>
            <p:nvPr/>
          </p:nvCxnSpPr>
          <p:spPr>
            <a:xfrm>
              <a:off x="7797862" y="3772038"/>
              <a:ext cx="82395" cy="8239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64CDB37-FB60-6648-88D7-C073572824EB}"/>
                </a:ext>
              </a:extLst>
            </p:cNvPr>
            <p:cNvCxnSpPr>
              <a:cxnSpLocks/>
            </p:cNvCxnSpPr>
            <p:nvPr/>
          </p:nvCxnSpPr>
          <p:spPr>
            <a:xfrm flipH="1">
              <a:off x="7797861" y="3772038"/>
              <a:ext cx="82395" cy="8239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67668C1-CB90-0D40-B262-60C3AA38B20C}"/>
                </a:ext>
              </a:extLst>
            </p:cNvPr>
            <p:cNvCxnSpPr>
              <a:cxnSpLocks/>
            </p:cNvCxnSpPr>
            <p:nvPr/>
          </p:nvCxnSpPr>
          <p:spPr>
            <a:xfrm flipH="1">
              <a:off x="7839059" y="3517650"/>
              <a:ext cx="839321" cy="295585"/>
            </a:xfrm>
            <a:prstGeom prst="line">
              <a:avLst/>
            </a:prstGeom>
            <a:ln w="9525">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F27F279F-5285-EC4E-914D-0F6A9F3644C3}"/>
                </a:ext>
              </a:extLst>
            </p:cNvPr>
            <p:cNvCxnSpPr>
              <a:cxnSpLocks/>
            </p:cNvCxnSpPr>
            <p:nvPr/>
          </p:nvCxnSpPr>
          <p:spPr>
            <a:xfrm flipH="1" flipV="1">
              <a:off x="8543233" y="3199072"/>
              <a:ext cx="134184" cy="308535"/>
            </a:xfrm>
            <a:prstGeom prst="straightConnector1">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34" name="Object 33">
              <a:extLst>
                <a:ext uri="{FF2B5EF4-FFF2-40B4-BE49-F238E27FC236}">
                  <a16:creationId xmlns:a16="http://schemas.microsoft.com/office/drawing/2014/main" id="{F4FF187F-A22C-C84E-869B-C9BF6D6B93B1}"/>
                </a:ext>
              </a:extLst>
            </p:cNvPr>
            <p:cNvGraphicFramePr>
              <a:graphicFrameLocks noChangeAspect="1"/>
            </p:cNvGraphicFramePr>
            <p:nvPr/>
          </p:nvGraphicFramePr>
          <p:xfrm>
            <a:off x="8610325" y="3167017"/>
            <a:ext cx="690010" cy="230408"/>
          </p:xfrm>
          <a:graphic>
            <a:graphicData uri="http://schemas.openxmlformats.org/presentationml/2006/ole">
              <mc:AlternateContent xmlns:mc="http://schemas.openxmlformats.org/markup-compatibility/2006">
                <mc:Choice xmlns:v="urn:schemas-microsoft-com:vml" Requires="v">
                  <p:oleObj spid="_x0000_s24894" r:id="rId13" imgW="495300" imgH="165100" progId="Equation.DSMT4">
                    <p:embed/>
                  </p:oleObj>
                </mc:Choice>
                <mc:Fallback>
                  <p:oleObj r:id="rId13" imgW="495300" imgH="165100" progId="Equation.DSMT4">
                    <p:embed/>
                    <p:pic>
                      <p:nvPicPr>
                        <p:cNvPr id="34" name="Object 33">
                          <a:extLst>
                            <a:ext uri="{FF2B5EF4-FFF2-40B4-BE49-F238E27FC236}">
                              <a16:creationId xmlns:a16="http://schemas.microsoft.com/office/drawing/2014/main" id="{F4FF187F-A22C-C84E-869B-C9BF6D6B93B1}"/>
                            </a:ext>
                          </a:extLst>
                        </p:cNvPr>
                        <p:cNvPicPr/>
                        <p:nvPr/>
                      </p:nvPicPr>
                      <p:blipFill>
                        <a:blip r:embed="rId14"/>
                        <a:stretch>
                          <a:fillRect/>
                        </a:stretch>
                      </p:blipFill>
                      <p:spPr>
                        <a:xfrm>
                          <a:off x="8610325" y="3167017"/>
                          <a:ext cx="690010" cy="230408"/>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1B35C197-E4C5-3F42-974C-A06847AADEAA}"/>
                </a:ext>
              </a:extLst>
            </p:cNvPr>
            <p:cNvGraphicFramePr>
              <a:graphicFrameLocks noChangeAspect="1"/>
            </p:cNvGraphicFramePr>
            <p:nvPr/>
          </p:nvGraphicFramePr>
          <p:xfrm>
            <a:off x="7856808" y="3472310"/>
            <a:ext cx="212217" cy="195240"/>
          </p:xfrm>
          <a:graphic>
            <a:graphicData uri="http://schemas.openxmlformats.org/presentationml/2006/ole">
              <mc:AlternateContent xmlns:mc="http://schemas.openxmlformats.org/markup-compatibility/2006">
                <mc:Choice xmlns:v="urn:schemas-microsoft-com:vml" Requires="v">
                  <p:oleObj spid="_x0000_s24895" r:id="rId15" imgW="152400" imgH="139700" progId="Equation.DSMT4">
                    <p:embed/>
                  </p:oleObj>
                </mc:Choice>
                <mc:Fallback>
                  <p:oleObj r:id="rId15" imgW="152400" imgH="139700" progId="Equation.DSMT4">
                    <p:embed/>
                    <p:pic>
                      <p:nvPicPr>
                        <p:cNvPr id="35" name="Object 34">
                          <a:extLst>
                            <a:ext uri="{FF2B5EF4-FFF2-40B4-BE49-F238E27FC236}">
                              <a16:creationId xmlns:a16="http://schemas.microsoft.com/office/drawing/2014/main" id="{1B35C197-E4C5-3F42-974C-A06847AADEAA}"/>
                            </a:ext>
                          </a:extLst>
                        </p:cNvPr>
                        <p:cNvPicPr/>
                        <p:nvPr/>
                      </p:nvPicPr>
                      <p:blipFill>
                        <a:blip r:embed="rId12"/>
                        <a:stretch>
                          <a:fillRect/>
                        </a:stretch>
                      </p:blipFill>
                      <p:spPr>
                        <a:xfrm>
                          <a:off x="7856808" y="3472310"/>
                          <a:ext cx="212217" cy="195240"/>
                        </a:xfrm>
                        <a:prstGeom prst="rect">
                          <a:avLst/>
                        </a:prstGeom>
                      </p:spPr>
                    </p:pic>
                  </p:oleObj>
                </mc:Fallback>
              </mc:AlternateContent>
            </a:graphicData>
          </a:graphic>
        </p:graphicFrame>
        <p:sp>
          <p:nvSpPr>
            <p:cNvPr id="36" name="Arc 35">
              <a:extLst>
                <a:ext uri="{FF2B5EF4-FFF2-40B4-BE49-F238E27FC236}">
                  <a16:creationId xmlns:a16="http://schemas.microsoft.com/office/drawing/2014/main" id="{B8E6BE67-8984-8146-AD71-527F6943E347}"/>
                </a:ext>
              </a:extLst>
            </p:cNvPr>
            <p:cNvSpPr/>
            <p:nvPr/>
          </p:nvSpPr>
          <p:spPr>
            <a:xfrm rot="12732580" flipH="1">
              <a:off x="6887952" y="2896987"/>
              <a:ext cx="1844044" cy="1844044"/>
            </a:xfrm>
            <a:prstGeom prst="arc">
              <a:avLst>
                <a:gd name="adj1" fmla="val 314049"/>
                <a:gd name="adj2" fmla="val 6018070"/>
              </a:avLst>
            </a:prstGeom>
            <a:ln w="12700">
              <a:solidFill>
                <a:schemeClr val="tx1"/>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927568B3-C43D-9541-968A-4A564832ABCF}"/>
                </a:ext>
              </a:extLst>
            </p:cNvPr>
            <p:cNvCxnSpPr>
              <a:cxnSpLocks/>
            </p:cNvCxnSpPr>
            <p:nvPr/>
          </p:nvCxnSpPr>
          <p:spPr>
            <a:xfrm flipV="1">
              <a:off x="7715198" y="3688150"/>
              <a:ext cx="122329"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C1B70FC4-E671-374B-96B3-BAE2087CDB89}"/>
                </a:ext>
              </a:extLst>
            </p:cNvPr>
            <p:cNvCxnSpPr>
              <a:cxnSpLocks/>
            </p:cNvCxnSpPr>
            <p:nvPr/>
          </p:nvCxnSpPr>
          <p:spPr>
            <a:xfrm flipV="1">
              <a:off x="7713666" y="3596364"/>
              <a:ext cx="61677" cy="9043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39" name="Object 38">
              <a:extLst>
                <a:ext uri="{FF2B5EF4-FFF2-40B4-BE49-F238E27FC236}">
                  <a16:creationId xmlns:a16="http://schemas.microsoft.com/office/drawing/2014/main" id="{E47D7A76-5533-7246-8750-0F390D39FFCF}"/>
                </a:ext>
              </a:extLst>
            </p:cNvPr>
            <p:cNvGraphicFramePr>
              <a:graphicFrameLocks noChangeAspect="1"/>
            </p:cNvGraphicFramePr>
            <p:nvPr/>
          </p:nvGraphicFramePr>
          <p:xfrm>
            <a:off x="8267289" y="3655693"/>
            <a:ext cx="230408" cy="213430"/>
          </p:xfrm>
          <a:graphic>
            <a:graphicData uri="http://schemas.openxmlformats.org/presentationml/2006/ole">
              <mc:AlternateContent xmlns:mc="http://schemas.openxmlformats.org/markup-compatibility/2006">
                <mc:Choice xmlns:v="urn:schemas-microsoft-com:vml" Requires="v">
                  <p:oleObj spid="_x0000_s24896" r:id="rId16" imgW="165100" imgH="152400" progId="Equation.DSMT4">
                    <p:embed/>
                  </p:oleObj>
                </mc:Choice>
                <mc:Fallback>
                  <p:oleObj r:id="rId16" imgW="165100" imgH="152400" progId="Equation.DSMT4">
                    <p:embed/>
                    <p:pic>
                      <p:nvPicPr>
                        <p:cNvPr id="39" name="Object 38">
                          <a:extLst>
                            <a:ext uri="{FF2B5EF4-FFF2-40B4-BE49-F238E27FC236}">
                              <a16:creationId xmlns:a16="http://schemas.microsoft.com/office/drawing/2014/main" id="{E47D7A76-5533-7246-8750-0F390D39FFCF}"/>
                            </a:ext>
                          </a:extLst>
                        </p:cNvPr>
                        <p:cNvPicPr/>
                        <p:nvPr/>
                      </p:nvPicPr>
                      <p:blipFill>
                        <a:blip r:embed="rId17"/>
                        <a:stretch>
                          <a:fillRect/>
                        </a:stretch>
                      </p:blipFill>
                      <p:spPr>
                        <a:xfrm>
                          <a:off x="8267289" y="3655693"/>
                          <a:ext cx="230408" cy="213430"/>
                        </a:xfrm>
                        <a:prstGeom prst="rect">
                          <a:avLst/>
                        </a:prstGeom>
                      </p:spPr>
                    </p:pic>
                  </p:oleObj>
                </mc:Fallback>
              </mc:AlternateContent>
            </a:graphicData>
          </a:graphic>
        </p:graphicFrame>
        <p:sp>
          <p:nvSpPr>
            <p:cNvPr id="41" name="Arc 40">
              <a:extLst>
                <a:ext uri="{FF2B5EF4-FFF2-40B4-BE49-F238E27FC236}">
                  <a16:creationId xmlns:a16="http://schemas.microsoft.com/office/drawing/2014/main" id="{116318C5-9010-8F42-A003-24BFB55809BC}"/>
                </a:ext>
              </a:extLst>
            </p:cNvPr>
            <p:cNvSpPr/>
            <p:nvPr/>
          </p:nvSpPr>
          <p:spPr>
            <a:xfrm rot="12732580" flipH="1">
              <a:off x="7656922" y="3638402"/>
              <a:ext cx="361211" cy="361211"/>
            </a:xfrm>
            <a:prstGeom prst="arc">
              <a:avLst>
                <a:gd name="adj1" fmla="val 314049"/>
                <a:gd name="adj2" fmla="val 10030442"/>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4" name="Text Box 2">
            <a:extLst>
              <a:ext uri="{FF2B5EF4-FFF2-40B4-BE49-F238E27FC236}">
                <a16:creationId xmlns:a16="http://schemas.microsoft.com/office/drawing/2014/main" id="{F31836AC-F1D7-B64D-ACA4-6FC2A627F941}"/>
              </a:ext>
            </a:extLst>
          </p:cNvPr>
          <p:cNvSpPr txBox="1">
            <a:spLocks/>
          </p:cNvSpPr>
          <p:nvPr/>
        </p:nvSpPr>
        <p:spPr bwMode="auto">
          <a:xfrm>
            <a:off x="357433" y="4590083"/>
            <a:ext cx="6102872" cy="1692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FF0000"/>
                </a:solidFill>
                <a:latin typeface="Apple Chancery" panose="03020702040506060504" pitchFamily="66" charset="-79"/>
                <a:cs typeface="Apple Chancery" panose="03020702040506060504" pitchFamily="66" charset="-79"/>
                <a:sym typeface="Gill Sans" charset="0"/>
              </a:rPr>
              <a:t>But if</a:t>
            </a:r>
            <a:r>
              <a:rPr lang="en-US" sz="2000" dirty="0">
                <a:solidFill>
                  <a:srgbClr val="000000"/>
                </a:solidFill>
                <a:latin typeface="Times New Roman"/>
                <a:cs typeface="Times New Roman"/>
                <a:sym typeface="Gill Sans" charset="0"/>
              </a:rPr>
              <a:t> the </a:t>
            </a:r>
            <a:r>
              <a:rPr lang="en-US" sz="2000" dirty="0">
                <a:solidFill>
                  <a:srgbClr val="0D38D4"/>
                </a:solidFill>
                <a:latin typeface="Times New Roman"/>
                <a:cs typeface="Times New Roman"/>
                <a:sym typeface="Gill Sans" charset="0"/>
              </a:rPr>
              <a:t>contact point </a:t>
            </a:r>
            <a:r>
              <a:rPr lang="en-US" sz="2000" dirty="0">
                <a:solidFill>
                  <a:srgbClr val="000000"/>
                </a:solidFill>
                <a:latin typeface="Times New Roman"/>
                <a:cs typeface="Times New Roman"/>
                <a:sym typeface="Gill Sans" charset="0"/>
              </a:rPr>
              <a:t>of the rolling ball </a:t>
            </a:r>
            <a:r>
              <a:rPr lang="en-US" sz="2000" dirty="0">
                <a:solidFill>
                  <a:srgbClr val="0D38D4"/>
                </a:solidFill>
                <a:latin typeface="Times New Roman"/>
                <a:cs typeface="Times New Roman"/>
                <a:sym typeface="Gill Sans" charset="0"/>
              </a:rPr>
              <a:t>is instantaneously fixed (zero velocity), </a:t>
            </a:r>
            <a:r>
              <a:rPr lang="en-US" sz="2000" dirty="0">
                <a:solidFill>
                  <a:srgbClr val="000000"/>
                </a:solidFill>
                <a:latin typeface="Times New Roman"/>
                <a:cs typeface="Times New Roman"/>
                <a:sym typeface="Gill Sans" charset="0"/>
              </a:rPr>
              <a:t>and </a:t>
            </a:r>
            <a:r>
              <a:rPr lang="en-US" sz="2000" dirty="0">
                <a:solidFill>
                  <a:srgbClr val="0D38D4"/>
                </a:solidFill>
                <a:latin typeface="Times New Roman"/>
                <a:cs typeface="Times New Roman"/>
                <a:sym typeface="Gill Sans" charset="0"/>
              </a:rPr>
              <a:t>if the angular velocity about the center of mass is the same as the angular velocity about that fixed point (instantaneously</a:t>
            </a:r>
            <a:r>
              <a:rPr lang="en-US" sz="2000" dirty="0">
                <a:solidFill>
                  <a:srgbClr val="000000"/>
                </a:solidFill>
                <a:latin typeface="Times New Roman"/>
                <a:cs typeface="Times New Roman"/>
                <a:sym typeface="Gill Sans" charset="0"/>
              </a:rPr>
              <a:t>), </a:t>
            </a:r>
            <a:r>
              <a:rPr lang="en-US" sz="2000" dirty="0">
                <a:solidFill>
                  <a:srgbClr val="0D38D4"/>
                </a:solidFill>
                <a:latin typeface="Times New Roman"/>
                <a:cs typeface="Times New Roman"/>
                <a:sym typeface="Gill Sans" charset="0"/>
              </a:rPr>
              <a:t>then</a:t>
            </a:r>
            <a:r>
              <a:rPr lang="en-US" sz="2000" dirty="0">
                <a:solidFill>
                  <a:srgbClr val="000000"/>
                </a:solidFill>
                <a:latin typeface="Times New Roman"/>
                <a:cs typeface="Times New Roman"/>
                <a:sym typeface="Gill Sans" charset="0"/>
              </a:rPr>
              <a:t> it follows that</a:t>
            </a:r>
            <a:endParaRPr lang="en-US" sz="2000" dirty="0">
              <a:solidFill>
                <a:srgbClr val="0000FF"/>
              </a:solidFill>
              <a:latin typeface="Times New Roman"/>
              <a:cs typeface="Times New Roman"/>
              <a:sym typeface="Gill Sans" charset="0"/>
            </a:endParaRPr>
          </a:p>
        </p:txBody>
      </p:sp>
      <p:graphicFrame>
        <p:nvGraphicFramePr>
          <p:cNvPr id="45" name="Object 44">
            <a:extLst>
              <a:ext uri="{FF2B5EF4-FFF2-40B4-BE49-F238E27FC236}">
                <a16:creationId xmlns:a16="http://schemas.microsoft.com/office/drawing/2014/main" id="{1F48C016-9BCA-214C-87E3-189FCA31D7F1}"/>
              </a:ext>
            </a:extLst>
          </p:cNvPr>
          <p:cNvGraphicFramePr>
            <a:graphicFrameLocks noChangeAspect="1"/>
          </p:cNvGraphicFramePr>
          <p:nvPr>
            <p:extLst>
              <p:ext uri="{D42A27DB-BD31-4B8C-83A1-F6EECF244321}">
                <p14:modId xmlns:p14="http://schemas.microsoft.com/office/powerpoint/2010/main" val="311343969"/>
              </p:ext>
            </p:extLst>
          </p:nvPr>
        </p:nvGraphicFramePr>
        <p:xfrm>
          <a:off x="2432373" y="5852527"/>
          <a:ext cx="1135062" cy="439737"/>
        </p:xfrm>
        <a:graphic>
          <a:graphicData uri="http://schemas.openxmlformats.org/presentationml/2006/ole">
            <mc:AlternateContent xmlns:mc="http://schemas.openxmlformats.org/markup-compatibility/2006">
              <mc:Choice xmlns:v="urn:schemas-microsoft-com:vml" Requires="v">
                <p:oleObj spid="_x0000_s24897" r:id="rId18" imgW="622300" imgH="241300" progId="Equation.DSMT4">
                  <p:embed/>
                </p:oleObj>
              </mc:Choice>
              <mc:Fallback>
                <p:oleObj r:id="rId18" imgW="622300" imgH="241300" progId="Equation.DSMT4">
                  <p:embed/>
                  <p:pic>
                    <p:nvPicPr>
                      <p:cNvPr id="45" name="Object 44">
                        <a:extLst>
                          <a:ext uri="{FF2B5EF4-FFF2-40B4-BE49-F238E27FC236}">
                            <a16:creationId xmlns:a16="http://schemas.microsoft.com/office/drawing/2014/main" id="{1F48C016-9BCA-214C-87E3-189FCA31D7F1}"/>
                          </a:ext>
                        </a:extLst>
                      </p:cNvPr>
                      <p:cNvPicPr/>
                      <p:nvPr/>
                    </p:nvPicPr>
                    <p:blipFill>
                      <a:blip r:embed="rId19"/>
                      <a:stretch>
                        <a:fillRect/>
                      </a:stretch>
                    </p:blipFill>
                    <p:spPr>
                      <a:xfrm>
                        <a:off x="2432373" y="5852527"/>
                        <a:ext cx="1135062" cy="439737"/>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id="{30432254-5795-1543-94CB-9D1CD3F391FC}"/>
              </a:ext>
            </a:extLst>
          </p:cNvPr>
          <p:cNvGrpSpPr/>
          <p:nvPr/>
        </p:nvGrpSpPr>
        <p:grpSpPr>
          <a:xfrm>
            <a:off x="5728826" y="4319765"/>
            <a:ext cx="3241310" cy="2337777"/>
            <a:chOff x="5728826" y="4319765"/>
            <a:chExt cx="3241310" cy="2337777"/>
          </a:xfrm>
        </p:grpSpPr>
        <p:sp>
          <p:nvSpPr>
            <p:cNvPr id="46" name="Oval 45">
              <a:extLst>
                <a:ext uri="{FF2B5EF4-FFF2-40B4-BE49-F238E27FC236}">
                  <a16:creationId xmlns:a16="http://schemas.microsoft.com/office/drawing/2014/main" id="{DEBD64C5-4A38-0B49-80AC-BF8BE88975E4}"/>
                </a:ext>
              </a:extLst>
            </p:cNvPr>
            <p:cNvSpPr/>
            <p:nvPr/>
          </p:nvSpPr>
          <p:spPr>
            <a:xfrm>
              <a:off x="6426356" y="4319765"/>
              <a:ext cx="1854200" cy="1854200"/>
            </a:xfrm>
            <a:prstGeom prst="ellipse">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F223573F-AAEB-9E4D-AB18-0C388F69B41D}"/>
                </a:ext>
              </a:extLst>
            </p:cNvPr>
            <p:cNvCxnSpPr/>
            <p:nvPr/>
          </p:nvCxnSpPr>
          <p:spPr>
            <a:xfrm>
              <a:off x="5981856" y="6186665"/>
              <a:ext cx="291720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B0214994-BFB4-6443-837D-9E1E30DDC4E5}"/>
                </a:ext>
              </a:extLst>
            </p:cNvPr>
            <p:cNvCxnSpPr/>
            <p:nvPr/>
          </p:nvCxnSpPr>
          <p:spPr>
            <a:xfrm>
              <a:off x="7378856" y="5272265"/>
              <a:ext cx="1397000" cy="0"/>
            </a:xfrm>
            <a:prstGeom prst="straightConnector1">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49" name="Object 48">
              <a:extLst>
                <a:ext uri="{FF2B5EF4-FFF2-40B4-BE49-F238E27FC236}">
                  <a16:creationId xmlns:a16="http://schemas.microsoft.com/office/drawing/2014/main" id="{2C0845FF-E38F-5445-95EE-DAB23C754354}"/>
                </a:ext>
              </a:extLst>
            </p:cNvPr>
            <p:cNvGraphicFramePr>
              <a:graphicFrameLocks noChangeAspect="1"/>
            </p:cNvGraphicFramePr>
            <p:nvPr/>
          </p:nvGraphicFramePr>
          <p:xfrm>
            <a:off x="7833486" y="4825365"/>
            <a:ext cx="1136650" cy="441325"/>
          </p:xfrm>
          <a:graphic>
            <a:graphicData uri="http://schemas.openxmlformats.org/presentationml/2006/ole">
              <mc:AlternateContent xmlns:mc="http://schemas.openxmlformats.org/markup-compatibility/2006">
                <mc:Choice xmlns:v="urn:schemas-microsoft-com:vml" Requires="v">
                  <p:oleObj spid="_x0000_s24898" r:id="rId20" imgW="622300" imgH="241300" progId="Equation.DSMT4">
                    <p:embed/>
                  </p:oleObj>
                </mc:Choice>
                <mc:Fallback>
                  <p:oleObj r:id="rId20" imgW="622300" imgH="241300" progId="Equation.DSMT4">
                    <p:embed/>
                    <p:pic>
                      <p:nvPicPr>
                        <p:cNvPr id="49" name="Object 48">
                          <a:extLst>
                            <a:ext uri="{FF2B5EF4-FFF2-40B4-BE49-F238E27FC236}">
                              <a16:creationId xmlns:a16="http://schemas.microsoft.com/office/drawing/2014/main" id="{2C0845FF-E38F-5445-95EE-DAB23C754354}"/>
                            </a:ext>
                          </a:extLst>
                        </p:cNvPr>
                        <p:cNvPicPr/>
                        <p:nvPr/>
                      </p:nvPicPr>
                      <p:blipFill>
                        <a:blip r:embed="rId21"/>
                        <a:stretch>
                          <a:fillRect/>
                        </a:stretch>
                      </p:blipFill>
                      <p:spPr>
                        <a:xfrm>
                          <a:off x="7833486" y="4825365"/>
                          <a:ext cx="1136650" cy="441325"/>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id="{D2FE7B32-0735-444D-AE83-EB87DB476B20}"/>
                </a:ext>
              </a:extLst>
            </p:cNvPr>
            <p:cNvGraphicFramePr>
              <a:graphicFrameLocks noChangeAspect="1"/>
            </p:cNvGraphicFramePr>
            <p:nvPr/>
          </p:nvGraphicFramePr>
          <p:xfrm>
            <a:off x="7640780" y="6199214"/>
            <a:ext cx="277812" cy="255588"/>
          </p:xfrm>
          <a:graphic>
            <a:graphicData uri="http://schemas.openxmlformats.org/presentationml/2006/ole">
              <mc:AlternateContent xmlns:mc="http://schemas.openxmlformats.org/markup-compatibility/2006">
                <mc:Choice xmlns:v="urn:schemas-microsoft-com:vml" Requires="v">
                  <p:oleObj spid="_x0000_s24899" r:id="rId22" imgW="152400" imgH="139700" progId="Equation.DSMT4">
                    <p:embed/>
                  </p:oleObj>
                </mc:Choice>
                <mc:Fallback>
                  <p:oleObj r:id="rId22" imgW="152400" imgH="139700" progId="Equation.DSMT4">
                    <p:embed/>
                    <p:pic>
                      <p:nvPicPr>
                        <p:cNvPr id="50" name="Object 49">
                          <a:extLst>
                            <a:ext uri="{FF2B5EF4-FFF2-40B4-BE49-F238E27FC236}">
                              <a16:creationId xmlns:a16="http://schemas.microsoft.com/office/drawing/2014/main" id="{D2FE7B32-0735-444D-AE83-EB87DB476B20}"/>
                            </a:ext>
                          </a:extLst>
                        </p:cNvPr>
                        <p:cNvPicPr/>
                        <p:nvPr/>
                      </p:nvPicPr>
                      <p:blipFill>
                        <a:blip r:embed="rId12"/>
                        <a:stretch>
                          <a:fillRect/>
                        </a:stretch>
                      </p:blipFill>
                      <p:spPr>
                        <a:xfrm>
                          <a:off x="7640780" y="6199214"/>
                          <a:ext cx="277812" cy="255588"/>
                        </a:xfrm>
                        <a:prstGeom prst="rect">
                          <a:avLst/>
                        </a:prstGeom>
                      </p:spPr>
                    </p:pic>
                  </p:oleObj>
                </mc:Fallback>
              </mc:AlternateContent>
            </a:graphicData>
          </a:graphic>
        </p:graphicFrame>
        <p:sp>
          <p:nvSpPr>
            <p:cNvPr id="51" name="Arc 50">
              <a:extLst>
                <a:ext uri="{FF2B5EF4-FFF2-40B4-BE49-F238E27FC236}">
                  <a16:creationId xmlns:a16="http://schemas.microsoft.com/office/drawing/2014/main" id="{4024914A-298D-C14C-8B68-CAC0D2CC9F38}"/>
                </a:ext>
              </a:extLst>
            </p:cNvPr>
            <p:cNvSpPr/>
            <p:nvPr/>
          </p:nvSpPr>
          <p:spPr>
            <a:xfrm>
              <a:off x="7134869" y="5930531"/>
              <a:ext cx="488773" cy="488773"/>
            </a:xfrm>
            <a:prstGeom prst="arc">
              <a:avLst>
                <a:gd name="adj1" fmla="val 9356118"/>
                <a:gd name="adj2" fmla="val 3809517"/>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B4CE9DE0-1D31-A244-89E3-B122069F4F85}"/>
                </a:ext>
              </a:extLst>
            </p:cNvPr>
            <p:cNvCxnSpPr>
              <a:cxnSpLocks/>
            </p:cNvCxnSpPr>
            <p:nvPr/>
          </p:nvCxnSpPr>
          <p:spPr>
            <a:xfrm flipH="1">
              <a:off x="7493597" y="6252873"/>
              <a:ext cx="53517" cy="131046"/>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B5D84CF1-05C8-9B4C-9DB9-F5BF26DF3069}"/>
                </a:ext>
              </a:extLst>
            </p:cNvPr>
            <p:cNvCxnSpPr>
              <a:cxnSpLocks/>
            </p:cNvCxnSpPr>
            <p:nvPr/>
          </p:nvCxnSpPr>
          <p:spPr>
            <a:xfrm flipV="1">
              <a:off x="7493597" y="6355365"/>
              <a:ext cx="147183" cy="4013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B5F89231-11C1-1A4D-BEAE-F81B659811B4}"/>
                </a:ext>
              </a:extLst>
            </p:cNvPr>
            <p:cNvCxnSpPr>
              <a:cxnSpLocks/>
            </p:cNvCxnSpPr>
            <p:nvPr/>
          </p:nvCxnSpPr>
          <p:spPr>
            <a:xfrm flipH="1" flipV="1">
              <a:off x="7366630" y="5272265"/>
              <a:ext cx="12225" cy="901700"/>
            </a:xfrm>
            <a:prstGeom prst="straightConnector1">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62" name="Object 61">
              <a:extLst>
                <a:ext uri="{FF2B5EF4-FFF2-40B4-BE49-F238E27FC236}">
                  <a16:creationId xmlns:a16="http://schemas.microsoft.com/office/drawing/2014/main" id="{85CE7541-E0EE-6842-BF1B-3DB0EE990734}"/>
                </a:ext>
              </a:extLst>
            </p:cNvPr>
            <p:cNvGraphicFramePr>
              <a:graphicFrameLocks noChangeAspect="1"/>
            </p:cNvGraphicFramePr>
            <p:nvPr/>
          </p:nvGraphicFramePr>
          <p:xfrm>
            <a:off x="7002463" y="5450840"/>
            <a:ext cx="301625" cy="279400"/>
          </p:xfrm>
          <a:graphic>
            <a:graphicData uri="http://schemas.openxmlformats.org/presentationml/2006/ole">
              <mc:AlternateContent xmlns:mc="http://schemas.openxmlformats.org/markup-compatibility/2006">
                <mc:Choice xmlns:v="urn:schemas-microsoft-com:vml" Requires="v">
                  <p:oleObj spid="_x0000_s24900" r:id="rId23" imgW="165100" imgH="152400" progId="Equation.DSMT4">
                    <p:embed/>
                  </p:oleObj>
                </mc:Choice>
                <mc:Fallback>
                  <p:oleObj r:id="rId23" imgW="165100" imgH="152400" progId="Equation.DSMT4">
                    <p:embed/>
                    <p:pic>
                      <p:nvPicPr>
                        <p:cNvPr id="62" name="Object 61">
                          <a:extLst>
                            <a:ext uri="{FF2B5EF4-FFF2-40B4-BE49-F238E27FC236}">
                              <a16:creationId xmlns:a16="http://schemas.microsoft.com/office/drawing/2014/main" id="{85CE7541-E0EE-6842-BF1B-3DB0EE990734}"/>
                            </a:ext>
                          </a:extLst>
                        </p:cNvPr>
                        <p:cNvPicPr/>
                        <p:nvPr/>
                      </p:nvPicPr>
                      <p:blipFill>
                        <a:blip r:embed="rId24"/>
                        <a:stretch>
                          <a:fillRect/>
                        </a:stretch>
                      </p:blipFill>
                      <p:spPr>
                        <a:xfrm>
                          <a:off x="7002463" y="5450840"/>
                          <a:ext cx="301625" cy="279400"/>
                        </a:xfrm>
                        <a:prstGeom prst="rect">
                          <a:avLst/>
                        </a:prstGeom>
                      </p:spPr>
                    </p:pic>
                  </p:oleObj>
                </mc:Fallback>
              </mc:AlternateContent>
            </a:graphicData>
          </a:graphic>
        </p:graphicFrame>
        <p:sp>
          <p:nvSpPr>
            <p:cNvPr id="60" name="TextBox 59">
              <a:extLst>
                <a:ext uri="{FF2B5EF4-FFF2-40B4-BE49-F238E27FC236}">
                  <a16:creationId xmlns:a16="http://schemas.microsoft.com/office/drawing/2014/main" id="{AD47CBEC-FA93-BB40-BB80-350C212FC687}"/>
                </a:ext>
              </a:extLst>
            </p:cNvPr>
            <p:cNvSpPr txBox="1"/>
            <p:nvPr/>
          </p:nvSpPr>
          <p:spPr>
            <a:xfrm>
              <a:off x="5728826" y="6349765"/>
              <a:ext cx="1617751" cy="307777"/>
            </a:xfrm>
            <a:prstGeom prst="rect">
              <a:avLst/>
            </a:prstGeom>
            <a:noFill/>
          </p:spPr>
          <p:txBody>
            <a:bodyPr wrap="none" rtlCol="0">
              <a:spAutoFit/>
            </a:bodyPr>
            <a:lstStyle/>
            <a:p>
              <a:r>
                <a:rPr lang="en-US" sz="1400" dirty="0"/>
                <a:t>zero velocity point</a:t>
              </a:r>
            </a:p>
          </p:txBody>
        </p:sp>
        <p:sp>
          <p:nvSpPr>
            <p:cNvPr id="61" name="Freeform 60">
              <a:extLst>
                <a:ext uri="{FF2B5EF4-FFF2-40B4-BE49-F238E27FC236}">
                  <a16:creationId xmlns:a16="http://schemas.microsoft.com/office/drawing/2014/main" id="{33833BB3-7302-0E45-8161-37203FCD36E8}"/>
                </a:ext>
              </a:extLst>
            </p:cNvPr>
            <p:cNvSpPr/>
            <p:nvPr/>
          </p:nvSpPr>
          <p:spPr>
            <a:xfrm>
              <a:off x="7303770" y="6263640"/>
              <a:ext cx="116880" cy="275656"/>
            </a:xfrm>
            <a:custGeom>
              <a:avLst/>
              <a:gdLst>
                <a:gd name="connsiteX0" fmla="*/ 0 w 116880"/>
                <a:gd name="connsiteY0" fmla="*/ 251460 h 275656"/>
                <a:gd name="connsiteX1" fmla="*/ 114300 w 116880"/>
                <a:gd name="connsiteY1" fmla="*/ 251460 h 275656"/>
                <a:gd name="connsiteX2" fmla="*/ 68580 w 116880"/>
                <a:gd name="connsiteY2" fmla="*/ 0 h 275656"/>
              </a:gdLst>
              <a:ahLst/>
              <a:cxnLst>
                <a:cxn ang="0">
                  <a:pos x="connsiteX0" y="connsiteY0"/>
                </a:cxn>
                <a:cxn ang="0">
                  <a:pos x="connsiteX1" y="connsiteY1"/>
                </a:cxn>
                <a:cxn ang="0">
                  <a:pos x="connsiteX2" y="connsiteY2"/>
                </a:cxn>
              </a:cxnLst>
              <a:rect l="l" t="t" r="r" b="b"/>
              <a:pathLst>
                <a:path w="116880" h="275656">
                  <a:moveTo>
                    <a:pt x="0" y="251460"/>
                  </a:moveTo>
                  <a:cubicBezTo>
                    <a:pt x="51435" y="272415"/>
                    <a:pt x="102870" y="293370"/>
                    <a:pt x="114300" y="251460"/>
                  </a:cubicBezTo>
                  <a:cubicBezTo>
                    <a:pt x="125730" y="209550"/>
                    <a:pt x="97155" y="104775"/>
                    <a:pt x="68580"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Text Box 2">
            <a:extLst>
              <a:ext uri="{FF2B5EF4-FFF2-40B4-BE49-F238E27FC236}">
                <a16:creationId xmlns:a16="http://schemas.microsoft.com/office/drawing/2014/main" id="{73415F3C-2419-4E4E-BFF3-0710863E4CC1}"/>
              </a:ext>
            </a:extLst>
          </p:cNvPr>
          <p:cNvSpPr txBox="1">
            <a:spLocks/>
          </p:cNvSpPr>
          <p:nvPr/>
        </p:nvSpPr>
        <p:spPr bwMode="auto">
          <a:xfrm>
            <a:off x="177592" y="6317086"/>
            <a:ext cx="377097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FF0000"/>
                </a:solidFill>
                <a:latin typeface="Apple Chancery" panose="03020702040506060504" pitchFamily="66" charset="-79"/>
                <a:cs typeface="Apple Chancery" panose="03020702040506060504" pitchFamily="66" charset="-79"/>
                <a:sym typeface="Gill Sans" charset="0"/>
              </a:rPr>
              <a:t>This is important!!!</a:t>
            </a:r>
          </a:p>
        </p:txBody>
      </p:sp>
    </p:spTree>
    <p:extLst>
      <p:ext uri="{BB962C8B-B14F-4D97-AF65-F5344CB8AC3E}">
        <p14:creationId xmlns:p14="http://schemas.microsoft.com/office/powerpoint/2010/main" val="219663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dissolve">
                                      <p:cBhvr>
                                        <p:cTn id="23" dur="500"/>
                                        <p:tgtEl>
                                          <p:spTgt spid="2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dissolv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dissolve">
                                      <p:cBhvr>
                                        <p:cTn id="36" dur="500"/>
                                        <p:tgtEl>
                                          <p:spTgt spid="44"/>
                                        </p:tgtEl>
                                      </p:cBhvr>
                                    </p:animEffect>
                                  </p:childTnLst>
                                </p:cTn>
                              </p:par>
                              <p:par>
                                <p:cTn id="37" presetID="9"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dissolve">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ssolv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dissolve">
                                      <p:cBhvr>
                                        <p:cTn id="4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5" grpId="0"/>
      <p:bldP spid="44" grpId="0"/>
      <p:bldP spid="5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1</a:t>
            </a:r>
          </a:p>
        </p:txBody>
      </p:sp>
      <p:sp>
        <p:nvSpPr>
          <p:cNvPr id="3" name="Content Placeholder 2"/>
          <p:cNvSpPr>
            <a:spLocks noGrp="1"/>
          </p:cNvSpPr>
          <p:nvPr>
            <p:ph idx="1"/>
          </p:nvPr>
        </p:nvSpPr>
        <p:spPr>
          <a:xfrm>
            <a:off x="457200" y="1417638"/>
            <a:ext cx="8229600" cy="4525963"/>
          </a:xfrm>
        </p:spPr>
        <p:txBody>
          <a:bodyPr>
            <a:normAutofit fontScale="92500"/>
          </a:bodyPr>
          <a:lstStyle/>
          <a:p>
            <a:r>
              <a:rPr lang="en-US" dirty="0"/>
              <a:t>  </a:t>
            </a:r>
            <a:r>
              <a:rPr lang="en-US" sz="2200" dirty="0"/>
              <a:t>We have now covered what will be on Quiz 1 tomorrow.</a:t>
            </a:r>
          </a:p>
          <a:p>
            <a:r>
              <a:rPr lang="en-US" dirty="0"/>
              <a:t>  </a:t>
            </a:r>
            <a:r>
              <a:rPr lang="en-US" sz="2200" dirty="0"/>
              <a:t>Be able to:</a:t>
            </a:r>
          </a:p>
          <a:p>
            <a:pPr lvl="1"/>
            <a:r>
              <a:rPr lang="en-US" dirty="0"/>
              <a:t>State the rotational counterparts of translational motion (e.g. position, velocity, acceleration) in both systems and how they're related (e.g. v = r𝛚)</a:t>
            </a:r>
          </a:p>
          <a:p>
            <a:pPr lvl="1"/>
            <a:r>
              <a:rPr lang="en-US" dirty="0"/>
              <a:t>State the rotational kinematic equations and use them to solve problems like the ones from class/in the </a:t>
            </a:r>
            <a:r>
              <a:rPr lang="en-US" dirty="0" err="1"/>
              <a:t>ppt</a:t>
            </a:r>
            <a:endParaRPr lang="en-US" dirty="0"/>
          </a:p>
          <a:p>
            <a:pPr lvl="1"/>
            <a:r>
              <a:rPr lang="en-US" dirty="0"/>
              <a:t>Interpret unit-vector notation for angular velocity and how we determine direction</a:t>
            </a:r>
          </a:p>
          <a:p>
            <a:pPr lvl="1"/>
            <a:r>
              <a:rPr lang="en-US" dirty="0"/>
              <a:t>Explain any examples we've talked about in class (e.g. rolling about point of contact)</a:t>
            </a:r>
          </a:p>
          <a:p>
            <a:pPr lvl="1"/>
            <a:endParaRPr lang="en-US" dirty="0"/>
          </a:p>
          <a:p>
            <a:pPr lvl="1"/>
            <a:endParaRPr lang="en-US" dirty="0"/>
          </a:p>
          <a:p>
            <a:r>
              <a:rPr lang="en-US" dirty="0"/>
              <a:t> </a:t>
            </a:r>
            <a:r>
              <a:rPr lang="en-US" sz="2200" dirty="0"/>
              <a:t>Anything after this slide is </a:t>
            </a:r>
            <a:r>
              <a:rPr lang="en-US" sz="2200" u="sng" dirty="0"/>
              <a:t>not</a:t>
            </a:r>
            <a:r>
              <a:rPr lang="en-US" sz="2200" dirty="0"/>
              <a:t> on quiz 1</a:t>
            </a:r>
            <a:endParaRPr lang="en-US" dirty="0"/>
          </a:p>
        </p:txBody>
      </p:sp>
    </p:spTree>
    <p:extLst>
      <p:ext uri="{BB962C8B-B14F-4D97-AF65-F5344CB8AC3E}">
        <p14:creationId xmlns:p14="http://schemas.microsoft.com/office/powerpoint/2010/main" val="1215226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2595"/>
          </a:xfrm>
        </p:spPr>
        <p:txBody>
          <a:bodyPr>
            <a:normAutofit fontScale="90000"/>
          </a:bodyPr>
          <a:lstStyle/>
          <a:p>
            <a:r>
              <a:rPr lang="en-US" dirty="0"/>
              <a:t>Position</a:t>
            </a:r>
          </a:p>
        </p:txBody>
      </p:sp>
      <p:sp>
        <p:nvSpPr>
          <p:cNvPr id="27" name="Line 48"/>
          <p:cNvSpPr>
            <a:spLocks noChangeShapeType="1"/>
          </p:cNvSpPr>
          <p:nvPr/>
        </p:nvSpPr>
        <p:spPr bwMode="auto">
          <a:xfrm rot="1397894" flipV="1">
            <a:off x="6882061" y="3111631"/>
            <a:ext cx="1752600" cy="76200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5" name="Group 34"/>
          <p:cNvGrpSpPr/>
          <p:nvPr/>
        </p:nvGrpSpPr>
        <p:grpSpPr>
          <a:xfrm>
            <a:off x="6800342" y="2641458"/>
            <a:ext cx="1828800" cy="838200"/>
            <a:chOff x="5155474" y="2643858"/>
            <a:chExt cx="1828800" cy="838200"/>
          </a:xfrm>
        </p:grpSpPr>
        <p:sp>
          <p:nvSpPr>
            <p:cNvPr id="19" name="Freeform 60"/>
            <p:cNvSpPr>
              <a:spLocks/>
            </p:cNvSpPr>
            <p:nvPr/>
          </p:nvSpPr>
          <p:spPr bwMode="auto">
            <a:xfrm>
              <a:off x="5460274" y="3329658"/>
              <a:ext cx="88900" cy="152400"/>
            </a:xfrm>
            <a:custGeom>
              <a:avLst/>
              <a:gdLst>
                <a:gd name="T0" fmla="*/ 0 w 56"/>
                <a:gd name="T1" fmla="*/ 0 h 96"/>
                <a:gd name="T2" fmla="*/ 48 w 56"/>
                <a:gd name="T3" fmla="*/ 48 h 96"/>
                <a:gd name="T4" fmla="*/ 48 w 56"/>
                <a:gd name="T5" fmla="*/ 96 h 96"/>
                <a:gd name="T6" fmla="*/ 0 60000 65536"/>
                <a:gd name="T7" fmla="*/ 0 60000 65536"/>
                <a:gd name="T8" fmla="*/ 0 60000 65536"/>
                <a:gd name="T9" fmla="*/ 0 w 56"/>
                <a:gd name="T10" fmla="*/ 0 h 96"/>
                <a:gd name="T11" fmla="*/ 56 w 56"/>
                <a:gd name="T12" fmla="*/ 96 h 96"/>
              </a:gdLst>
              <a:ahLst/>
              <a:cxnLst>
                <a:cxn ang="T6">
                  <a:pos x="T0" y="T1"/>
                </a:cxn>
                <a:cxn ang="T7">
                  <a:pos x="T2" y="T3"/>
                </a:cxn>
                <a:cxn ang="T8">
                  <a:pos x="T4" y="T5"/>
                </a:cxn>
              </a:cxnLst>
              <a:rect l="T9" t="T10" r="T11" b="T12"/>
              <a:pathLst>
                <a:path w="56" h="96">
                  <a:moveTo>
                    <a:pt x="0" y="0"/>
                  </a:moveTo>
                  <a:cubicBezTo>
                    <a:pt x="20" y="16"/>
                    <a:pt x="40" y="32"/>
                    <a:pt x="48" y="48"/>
                  </a:cubicBezTo>
                  <a:cubicBezTo>
                    <a:pt x="56" y="64"/>
                    <a:pt x="52" y="80"/>
                    <a:pt x="48" y="96"/>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graphicFrame>
          <p:nvGraphicFramePr>
            <p:cNvPr id="20" name="Object 11"/>
            <p:cNvGraphicFramePr>
              <a:graphicFrameLocks noChangeAspect="1"/>
            </p:cNvGraphicFramePr>
            <p:nvPr/>
          </p:nvGraphicFramePr>
          <p:xfrm>
            <a:off x="5612674" y="3253458"/>
            <a:ext cx="185738" cy="228600"/>
          </p:xfrm>
          <a:graphic>
            <a:graphicData uri="http://schemas.openxmlformats.org/presentationml/2006/ole">
              <mc:AlternateContent xmlns:mc="http://schemas.openxmlformats.org/markup-compatibility/2006">
                <mc:Choice xmlns:v="urn:schemas-microsoft-com:vml" Requires="v">
                  <p:oleObj spid="_x0000_s2220" name="Equation" r:id="rId3" imgW="165100" imgH="203200" progId="Equation.DSMT4">
                    <p:embed/>
                  </p:oleObj>
                </mc:Choice>
                <mc:Fallback>
                  <p:oleObj name="Equation" r:id="rId3" imgW="165100" imgH="203200" progId="Equation.DSMT4">
                    <p:embed/>
                    <p:pic>
                      <p:nvPicPr>
                        <p:cNvPr id="2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2674" y="3253458"/>
                          <a:ext cx="18573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7" name="Line 48"/>
            <p:cNvSpPr>
              <a:spLocks noChangeShapeType="1"/>
            </p:cNvSpPr>
            <p:nvPr/>
          </p:nvSpPr>
          <p:spPr bwMode="auto">
            <a:xfrm flipV="1">
              <a:off x="5155474" y="2720058"/>
              <a:ext cx="1752600" cy="76200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AutoShape 67"/>
            <p:cNvSpPr>
              <a:spLocks/>
            </p:cNvSpPr>
            <p:nvPr/>
          </p:nvSpPr>
          <p:spPr bwMode="auto">
            <a:xfrm>
              <a:off x="6831874" y="2643858"/>
              <a:ext cx="152400" cy="152400"/>
            </a:xfrm>
            <a:custGeom>
              <a:avLst/>
              <a:gdLst>
                <a:gd name="T0" fmla="*/ 48 w 21600"/>
                <a:gd name="T1" fmla="*/ 0 h 21600"/>
                <a:gd name="T2" fmla="*/ 14 w 21600"/>
                <a:gd name="T3" fmla="*/ 14 h 21600"/>
                <a:gd name="T4" fmla="*/ 0 w 21600"/>
                <a:gd name="T5" fmla="*/ 48 h 21600"/>
                <a:gd name="T6" fmla="*/ 14 w 21600"/>
                <a:gd name="T7" fmla="*/ 82 h 21600"/>
                <a:gd name="T8" fmla="*/ 48 w 21600"/>
                <a:gd name="T9" fmla="*/ 96 h 21600"/>
                <a:gd name="T10" fmla="*/ 82 w 21600"/>
                <a:gd name="T11" fmla="*/ 82 h 21600"/>
                <a:gd name="T12" fmla="*/ 96 w 21600"/>
                <a:gd name="T13" fmla="*/ 48 h 21600"/>
                <a:gd name="T14" fmla="*/ 82 w 21600"/>
                <a:gd name="T15" fmla="*/ 14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25400">
              <a:solidFill>
                <a:schemeClr val="hlink"/>
              </a:solidFill>
              <a:round/>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grpSp>
      <p:grpSp>
        <p:nvGrpSpPr>
          <p:cNvPr id="14" name="Group 13">
            <a:extLst>
              <a:ext uri="{FF2B5EF4-FFF2-40B4-BE49-F238E27FC236}">
                <a16:creationId xmlns:a16="http://schemas.microsoft.com/office/drawing/2014/main" id="{A0AA0E92-A2FB-C049-A0BE-C366766F7862}"/>
              </a:ext>
            </a:extLst>
          </p:cNvPr>
          <p:cNvGrpSpPr/>
          <p:nvPr/>
        </p:nvGrpSpPr>
        <p:grpSpPr>
          <a:xfrm>
            <a:off x="6800342" y="1784008"/>
            <a:ext cx="1416879" cy="1721050"/>
            <a:chOff x="6800342" y="1784008"/>
            <a:chExt cx="1416879" cy="1721050"/>
          </a:xfrm>
        </p:grpSpPr>
        <p:sp>
          <p:nvSpPr>
            <p:cNvPr id="21" name="Freeform 64"/>
            <p:cNvSpPr>
              <a:spLocks/>
            </p:cNvSpPr>
            <p:nvPr/>
          </p:nvSpPr>
          <p:spPr bwMode="auto">
            <a:xfrm>
              <a:off x="7194042" y="2819258"/>
              <a:ext cx="412750" cy="685800"/>
            </a:xfrm>
            <a:custGeom>
              <a:avLst/>
              <a:gdLst>
                <a:gd name="T0" fmla="*/ 0 w 260"/>
                <a:gd name="T1" fmla="*/ 0 h 432"/>
                <a:gd name="T2" fmla="*/ 72 w 260"/>
                <a:gd name="T3" fmla="*/ 32 h 432"/>
                <a:gd name="T4" fmla="*/ 92 w 260"/>
                <a:gd name="T5" fmla="*/ 60 h 432"/>
                <a:gd name="T6" fmla="*/ 140 w 260"/>
                <a:gd name="T7" fmla="*/ 96 h 432"/>
                <a:gd name="T8" fmla="*/ 176 w 260"/>
                <a:gd name="T9" fmla="*/ 140 h 432"/>
                <a:gd name="T10" fmla="*/ 224 w 260"/>
                <a:gd name="T11" fmla="*/ 232 h 432"/>
                <a:gd name="T12" fmla="*/ 248 w 260"/>
                <a:gd name="T13" fmla="*/ 288 h 432"/>
                <a:gd name="T14" fmla="*/ 260 w 260"/>
                <a:gd name="T15" fmla="*/ 432 h 432"/>
                <a:gd name="T16" fmla="*/ 0 60000 65536"/>
                <a:gd name="T17" fmla="*/ 0 60000 65536"/>
                <a:gd name="T18" fmla="*/ 0 60000 65536"/>
                <a:gd name="T19" fmla="*/ 0 60000 65536"/>
                <a:gd name="T20" fmla="*/ 0 60000 65536"/>
                <a:gd name="T21" fmla="*/ 0 60000 65536"/>
                <a:gd name="T22" fmla="*/ 0 60000 65536"/>
                <a:gd name="T23" fmla="*/ 0 60000 65536"/>
                <a:gd name="T24" fmla="*/ 0 w 260"/>
                <a:gd name="T25" fmla="*/ 0 h 432"/>
                <a:gd name="T26" fmla="*/ 260 w 260"/>
                <a:gd name="T27" fmla="*/ 432 h 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0" h="432">
                  <a:moveTo>
                    <a:pt x="0" y="0"/>
                  </a:moveTo>
                  <a:cubicBezTo>
                    <a:pt x="25" y="10"/>
                    <a:pt x="47" y="19"/>
                    <a:pt x="72" y="32"/>
                  </a:cubicBezTo>
                  <a:cubicBezTo>
                    <a:pt x="75" y="37"/>
                    <a:pt x="87" y="56"/>
                    <a:pt x="92" y="60"/>
                  </a:cubicBezTo>
                  <a:cubicBezTo>
                    <a:pt x="107" y="73"/>
                    <a:pt x="127" y="79"/>
                    <a:pt x="140" y="96"/>
                  </a:cubicBezTo>
                  <a:cubicBezTo>
                    <a:pt x="154" y="114"/>
                    <a:pt x="157" y="127"/>
                    <a:pt x="176" y="140"/>
                  </a:cubicBezTo>
                  <a:cubicBezTo>
                    <a:pt x="183" y="163"/>
                    <a:pt x="204" y="218"/>
                    <a:pt x="224" y="232"/>
                  </a:cubicBezTo>
                  <a:cubicBezTo>
                    <a:pt x="229" y="253"/>
                    <a:pt x="238" y="268"/>
                    <a:pt x="248" y="288"/>
                  </a:cubicBezTo>
                  <a:cubicBezTo>
                    <a:pt x="252" y="335"/>
                    <a:pt x="260" y="383"/>
                    <a:pt x="260" y="432"/>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graphicFrame>
          <p:nvGraphicFramePr>
            <p:cNvPr id="22" name="Object 21"/>
            <p:cNvGraphicFramePr>
              <a:graphicFrameLocks noChangeAspect="1"/>
            </p:cNvGraphicFramePr>
            <p:nvPr>
              <p:extLst>
                <p:ext uri="{D42A27DB-BD31-4B8C-83A1-F6EECF244321}">
                  <p14:modId xmlns:p14="http://schemas.microsoft.com/office/powerpoint/2010/main" val="2559221719"/>
                </p:ext>
              </p:extLst>
            </p:nvPr>
          </p:nvGraphicFramePr>
          <p:xfrm>
            <a:off x="7555992" y="2946258"/>
            <a:ext cx="200025" cy="228600"/>
          </p:xfrm>
          <a:graphic>
            <a:graphicData uri="http://schemas.openxmlformats.org/presentationml/2006/ole">
              <mc:AlternateContent xmlns:mc="http://schemas.openxmlformats.org/markup-compatibility/2006">
                <mc:Choice xmlns:v="urn:schemas-microsoft-com:vml" Requires="v">
                  <p:oleObj spid="_x0000_s2221" name="Equation" r:id="rId5" imgW="177800" imgH="203200" progId="Equation.DSMT4">
                    <p:embed/>
                  </p:oleObj>
                </mc:Choice>
                <mc:Fallback>
                  <p:oleObj name="Equation" r:id="rId5" imgW="177800" imgH="203200" progId="Equation.DSMT4">
                    <p:embed/>
                    <p:pic>
                      <p:nvPicPr>
                        <p:cNvPr id="22"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992" y="2946258"/>
                          <a:ext cx="2000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34" name="Group 33"/>
            <p:cNvGrpSpPr/>
            <p:nvPr/>
          </p:nvGrpSpPr>
          <p:grpSpPr>
            <a:xfrm>
              <a:off x="6800342" y="1784008"/>
              <a:ext cx="1066800" cy="1676400"/>
              <a:chOff x="5155474" y="1805658"/>
              <a:chExt cx="1066800" cy="1676400"/>
            </a:xfrm>
          </p:grpSpPr>
          <p:sp>
            <p:nvSpPr>
              <p:cNvPr id="18" name="Line 50"/>
              <p:cNvSpPr>
                <a:spLocks noChangeShapeType="1"/>
              </p:cNvSpPr>
              <p:nvPr/>
            </p:nvSpPr>
            <p:spPr bwMode="auto">
              <a:xfrm flipV="1">
                <a:off x="5155474" y="1881858"/>
                <a:ext cx="990600" cy="160020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AutoShape 66"/>
              <p:cNvSpPr>
                <a:spLocks/>
              </p:cNvSpPr>
              <p:nvPr/>
            </p:nvSpPr>
            <p:spPr bwMode="auto">
              <a:xfrm>
                <a:off x="6069874" y="1805658"/>
                <a:ext cx="152400" cy="152400"/>
              </a:xfrm>
              <a:custGeom>
                <a:avLst/>
                <a:gdLst>
                  <a:gd name="T0" fmla="*/ 48 w 21600"/>
                  <a:gd name="T1" fmla="*/ 0 h 21600"/>
                  <a:gd name="T2" fmla="*/ 14 w 21600"/>
                  <a:gd name="T3" fmla="*/ 14 h 21600"/>
                  <a:gd name="T4" fmla="*/ 0 w 21600"/>
                  <a:gd name="T5" fmla="*/ 48 h 21600"/>
                  <a:gd name="T6" fmla="*/ 14 w 21600"/>
                  <a:gd name="T7" fmla="*/ 82 h 21600"/>
                  <a:gd name="T8" fmla="*/ 48 w 21600"/>
                  <a:gd name="T9" fmla="*/ 96 h 21600"/>
                  <a:gd name="T10" fmla="*/ 82 w 21600"/>
                  <a:gd name="T11" fmla="*/ 82 h 21600"/>
                  <a:gd name="T12" fmla="*/ 96 w 21600"/>
                  <a:gd name="T13" fmla="*/ 48 h 21600"/>
                  <a:gd name="T14" fmla="*/ 82 w 21600"/>
                  <a:gd name="T15" fmla="*/ 14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25400">
                <a:solidFill>
                  <a:schemeClr val="hlink"/>
                </a:solidFill>
                <a:round/>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grpSp>
        <p:sp>
          <p:nvSpPr>
            <p:cNvPr id="25" name="Freeform 68"/>
            <p:cNvSpPr>
              <a:spLocks/>
            </p:cNvSpPr>
            <p:nvPr/>
          </p:nvSpPr>
          <p:spPr bwMode="auto">
            <a:xfrm>
              <a:off x="7511542" y="2349358"/>
              <a:ext cx="527050" cy="590550"/>
            </a:xfrm>
            <a:custGeom>
              <a:avLst/>
              <a:gdLst>
                <a:gd name="T0" fmla="*/ 0 w 332"/>
                <a:gd name="T1" fmla="*/ 0 h 372"/>
                <a:gd name="T2" fmla="*/ 48 w 332"/>
                <a:gd name="T3" fmla="*/ 20 h 372"/>
                <a:gd name="T4" fmla="*/ 108 w 332"/>
                <a:gd name="T5" fmla="*/ 64 h 372"/>
                <a:gd name="T6" fmla="*/ 148 w 332"/>
                <a:gd name="T7" fmla="*/ 96 h 372"/>
                <a:gd name="T8" fmla="*/ 176 w 332"/>
                <a:gd name="T9" fmla="*/ 128 h 372"/>
                <a:gd name="T10" fmla="*/ 220 w 332"/>
                <a:gd name="T11" fmla="*/ 188 h 372"/>
                <a:gd name="T12" fmla="*/ 248 w 332"/>
                <a:gd name="T13" fmla="*/ 236 h 372"/>
                <a:gd name="T14" fmla="*/ 280 w 332"/>
                <a:gd name="T15" fmla="*/ 276 h 372"/>
                <a:gd name="T16" fmla="*/ 332 w 332"/>
                <a:gd name="T17" fmla="*/ 372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2"/>
                <a:gd name="T28" fmla="*/ 0 h 372"/>
                <a:gd name="T29" fmla="*/ 332 w 332"/>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2" h="372">
                  <a:moveTo>
                    <a:pt x="0" y="0"/>
                  </a:moveTo>
                  <a:cubicBezTo>
                    <a:pt x="16" y="5"/>
                    <a:pt x="34" y="8"/>
                    <a:pt x="48" y="20"/>
                  </a:cubicBezTo>
                  <a:cubicBezTo>
                    <a:pt x="65" y="34"/>
                    <a:pt x="86" y="56"/>
                    <a:pt x="108" y="64"/>
                  </a:cubicBezTo>
                  <a:cubicBezTo>
                    <a:pt x="121" y="73"/>
                    <a:pt x="137" y="82"/>
                    <a:pt x="148" y="96"/>
                  </a:cubicBezTo>
                  <a:cubicBezTo>
                    <a:pt x="173" y="128"/>
                    <a:pt x="152" y="112"/>
                    <a:pt x="176" y="128"/>
                  </a:cubicBezTo>
                  <a:cubicBezTo>
                    <a:pt x="183" y="149"/>
                    <a:pt x="201" y="175"/>
                    <a:pt x="220" y="188"/>
                  </a:cubicBezTo>
                  <a:cubicBezTo>
                    <a:pt x="227" y="209"/>
                    <a:pt x="228" y="222"/>
                    <a:pt x="248" y="236"/>
                  </a:cubicBezTo>
                  <a:cubicBezTo>
                    <a:pt x="252" y="248"/>
                    <a:pt x="269" y="268"/>
                    <a:pt x="280" y="276"/>
                  </a:cubicBezTo>
                  <a:cubicBezTo>
                    <a:pt x="288" y="309"/>
                    <a:pt x="307" y="347"/>
                    <a:pt x="332" y="372"/>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graphicFrame>
          <p:nvGraphicFramePr>
            <p:cNvPr id="26" name="Object 13"/>
            <p:cNvGraphicFramePr>
              <a:graphicFrameLocks noChangeAspect="1"/>
            </p:cNvGraphicFramePr>
            <p:nvPr>
              <p:extLst>
                <p:ext uri="{D42A27DB-BD31-4B8C-83A1-F6EECF244321}">
                  <p14:modId xmlns:p14="http://schemas.microsoft.com/office/powerpoint/2010/main" val="4064038808"/>
                </p:ext>
              </p:extLst>
            </p:nvPr>
          </p:nvGraphicFramePr>
          <p:xfrm>
            <a:off x="7398071" y="2620821"/>
            <a:ext cx="819150" cy="219075"/>
          </p:xfrm>
          <a:graphic>
            <a:graphicData uri="http://schemas.openxmlformats.org/presentationml/2006/ole">
              <mc:AlternateContent xmlns:mc="http://schemas.openxmlformats.org/markup-compatibility/2006">
                <mc:Choice xmlns:v="urn:schemas-microsoft-com:vml" Requires="v">
                  <p:oleObj spid="_x0000_s2222" name="Equation" r:id="rId7" imgW="762000" imgH="203200" progId="Equation.DSMT4">
                    <p:embed/>
                  </p:oleObj>
                </mc:Choice>
                <mc:Fallback>
                  <p:oleObj name="Equation" r:id="rId7" imgW="762000" imgH="203200" progId="Equation.DSMT4">
                    <p:embed/>
                    <p:pic>
                      <p:nvPicPr>
                        <p:cNvPr id="26" name="Object 13"/>
                        <p:cNvPicPr>
                          <a:picLocks noChangeAspect="1" noChangeArrowheads="1"/>
                        </p:cNvPicPr>
                        <p:nvPr/>
                      </p:nvPicPr>
                      <p:blipFill>
                        <a:blip r:embed="rId8"/>
                        <a:srcRect/>
                        <a:stretch>
                          <a:fillRect/>
                        </a:stretch>
                      </p:blipFill>
                      <p:spPr bwMode="auto">
                        <a:xfrm>
                          <a:off x="7398071" y="2620821"/>
                          <a:ext cx="8191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4" name="Group 3">
            <a:extLst>
              <a:ext uri="{FF2B5EF4-FFF2-40B4-BE49-F238E27FC236}">
                <a16:creationId xmlns:a16="http://schemas.microsoft.com/office/drawing/2014/main" id="{010C057D-9FC1-AE4D-876B-74A4460E287D}"/>
              </a:ext>
            </a:extLst>
          </p:cNvPr>
          <p:cNvGrpSpPr/>
          <p:nvPr/>
        </p:nvGrpSpPr>
        <p:grpSpPr>
          <a:xfrm>
            <a:off x="7756017" y="1822892"/>
            <a:ext cx="796925" cy="837816"/>
            <a:chOff x="5856586" y="2353664"/>
            <a:chExt cx="527050" cy="590550"/>
          </a:xfrm>
        </p:grpSpPr>
        <p:sp>
          <p:nvSpPr>
            <p:cNvPr id="30" name="TextBox 29"/>
            <p:cNvSpPr txBox="1"/>
            <p:nvPr/>
          </p:nvSpPr>
          <p:spPr>
            <a:xfrm>
              <a:off x="5994794" y="2510316"/>
              <a:ext cx="333622" cy="238636"/>
            </a:xfrm>
            <a:prstGeom prst="rect">
              <a:avLst/>
            </a:prstGeom>
            <a:noFill/>
          </p:spPr>
          <p:txBody>
            <a:bodyPr wrap="square" rtlCol="0">
              <a:spAutoFit/>
            </a:bodyPr>
            <a:lstStyle/>
            <a:p>
              <a:r>
                <a:rPr lang="en-US" sz="1600" dirty="0">
                  <a:latin typeface="Palatino Linotype" charset="0"/>
                  <a:ea typeface="Palatino Linotype" charset="0"/>
                  <a:cs typeface="Palatino Linotype" charset="0"/>
                </a:rPr>
                <a:t> </a:t>
              </a:r>
              <a:r>
                <a:rPr lang="en-US" sz="1400" dirty="0">
                  <a:latin typeface="Palatino Linotype" charset="0"/>
                  <a:ea typeface="Palatino Linotype" charset="0"/>
                  <a:cs typeface="Palatino Linotype" charset="0"/>
                </a:rPr>
                <a:t>s</a:t>
              </a:r>
              <a:endParaRPr lang="en-US" sz="1600" dirty="0">
                <a:latin typeface="Palatino Linotype" charset="0"/>
                <a:ea typeface="Palatino Linotype" charset="0"/>
                <a:cs typeface="Palatino Linotype" charset="0"/>
              </a:endParaRPr>
            </a:p>
          </p:txBody>
        </p:sp>
        <p:sp>
          <p:nvSpPr>
            <p:cNvPr id="31" name="Freeform 68">
              <a:extLst>
                <a:ext uri="{FF2B5EF4-FFF2-40B4-BE49-F238E27FC236}">
                  <a16:creationId xmlns:a16="http://schemas.microsoft.com/office/drawing/2014/main" id="{77B325B3-DBEE-EC43-A6BE-BC96DB407F5E}"/>
                </a:ext>
              </a:extLst>
            </p:cNvPr>
            <p:cNvSpPr>
              <a:spLocks/>
            </p:cNvSpPr>
            <p:nvPr/>
          </p:nvSpPr>
          <p:spPr bwMode="auto">
            <a:xfrm>
              <a:off x="5856586" y="2353664"/>
              <a:ext cx="527050" cy="590550"/>
            </a:xfrm>
            <a:custGeom>
              <a:avLst/>
              <a:gdLst>
                <a:gd name="T0" fmla="*/ 0 w 332"/>
                <a:gd name="T1" fmla="*/ 0 h 372"/>
                <a:gd name="T2" fmla="*/ 48 w 332"/>
                <a:gd name="T3" fmla="*/ 20 h 372"/>
                <a:gd name="T4" fmla="*/ 108 w 332"/>
                <a:gd name="T5" fmla="*/ 64 h 372"/>
                <a:gd name="T6" fmla="*/ 148 w 332"/>
                <a:gd name="T7" fmla="*/ 96 h 372"/>
                <a:gd name="T8" fmla="*/ 176 w 332"/>
                <a:gd name="T9" fmla="*/ 128 h 372"/>
                <a:gd name="T10" fmla="*/ 220 w 332"/>
                <a:gd name="T11" fmla="*/ 188 h 372"/>
                <a:gd name="T12" fmla="*/ 248 w 332"/>
                <a:gd name="T13" fmla="*/ 236 h 372"/>
                <a:gd name="T14" fmla="*/ 280 w 332"/>
                <a:gd name="T15" fmla="*/ 276 h 372"/>
                <a:gd name="T16" fmla="*/ 332 w 332"/>
                <a:gd name="T17" fmla="*/ 372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2"/>
                <a:gd name="T28" fmla="*/ 0 h 372"/>
                <a:gd name="T29" fmla="*/ 332 w 332"/>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2" h="372">
                  <a:moveTo>
                    <a:pt x="0" y="0"/>
                  </a:moveTo>
                  <a:cubicBezTo>
                    <a:pt x="16" y="5"/>
                    <a:pt x="34" y="8"/>
                    <a:pt x="48" y="20"/>
                  </a:cubicBezTo>
                  <a:cubicBezTo>
                    <a:pt x="65" y="34"/>
                    <a:pt x="86" y="56"/>
                    <a:pt x="108" y="64"/>
                  </a:cubicBezTo>
                  <a:cubicBezTo>
                    <a:pt x="121" y="73"/>
                    <a:pt x="137" y="82"/>
                    <a:pt x="148" y="96"/>
                  </a:cubicBezTo>
                  <a:cubicBezTo>
                    <a:pt x="173" y="128"/>
                    <a:pt x="152" y="112"/>
                    <a:pt x="176" y="128"/>
                  </a:cubicBezTo>
                  <a:cubicBezTo>
                    <a:pt x="183" y="149"/>
                    <a:pt x="201" y="175"/>
                    <a:pt x="220" y="188"/>
                  </a:cubicBezTo>
                  <a:cubicBezTo>
                    <a:pt x="227" y="209"/>
                    <a:pt x="228" y="222"/>
                    <a:pt x="248" y="236"/>
                  </a:cubicBezTo>
                  <a:cubicBezTo>
                    <a:pt x="252" y="248"/>
                    <a:pt x="269" y="268"/>
                    <a:pt x="280" y="276"/>
                  </a:cubicBezTo>
                  <a:cubicBezTo>
                    <a:pt x="288" y="309"/>
                    <a:pt x="307" y="347"/>
                    <a:pt x="332" y="372"/>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grpSp>
      <p:grpSp>
        <p:nvGrpSpPr>
          <p:cNvPr id="13" name="Group 12">
            <a:extLst>
              <a:ext uri="{FF2B5EF4-FFF2-40B4-BE49-F238E27FC236}">
                <a16:creationId xmlns:a16="http://schemas.microsoft.com/office/drawing/2014/main" id="{2506A020-237B-1C4E-AB0C-2078EB480EDF}"/>
              </a:ext>
            </a:extLst>
          </p:cNvPr>
          <p:cNvGrpSpPr/>
          <p:nvPr/>
        </p:nvGrpSpPr>
        <p:grpSpPr>
          <a:xfrm>
            <a:off x="264160" y="1046379"/>
            <a:ext cx="8854068" cy="461665"/>
            <a:chOff x="264160" y="1046379"/>
            <a:chExt cx="8854068" cy="461665"/>
          </a:xfrm>
        </p:grpSpPr>
        <p:sp>
          <p:nvSpPr>
            <p:cNvPr id="5" name="TextBox 4">
              <a:extLst>
                <a:ext uri="{FF2B5EF4-FFF2-40B4-BE49-F238E27FC236}">
                  <a16:creationId xmlns:a16="http://schemas.microsoft.com/office/drawing/2014/main" id="{4251F2E1-5A7B-984B-BFDC-948A4383B5E1}"/>
                </a:ext>
              </a:extLst>
            </p:cNvPr>
            <p:cNvSpPr txBox="1"/>
            <p:nvPr/>
          </p:nvSpPr>
          <p:spPr>
            <a:xfrm>
              <a:off x="264160" y="1046379"/>
              <a:ext cx="8854068" cy="461665"/>
            </a:xfrm>
            <a:prstGeom prst="rect">
              <a:avLst/>
            </a:prstGeom>
            <a:noFill/>
          </p:spPr>
          <p:txBody>
            <a:bodyPr wrap="square" rtlCol="0">
              <a:spAutoFit/>
            </a:bodyPr>
            <a:lstStyle/>
            <a:p>
              <a:r>
                <a:rPr lang="en-US" sz="2400" dirty="0">
                  <a:solidFill>
                    <a:srgbClr val="FF0000"/>
                  </a:solidFill>
                  <a:latin typeface="Apple Chancery" panose="03020702040506060504" pitchFamily="66" charset="-79"/>
                  <a:cs typeface="Apple Chancery" panose="03020702040506060504" pitchFamily="66" charset="-79"/>
                </a:rPr>
                <a:t>Angular displacement </a:t>
              </a:r>
              <a:r>
                <a:rPr lang="en-US" sz="2000" dirty="0">
                  <a:latin typeface="Times New Roman" panose="02020603050405020304" pitchFamily="18" charset="0"/>
                  <a:cs typeface="Times New Roman" panose="02020603050405020304" pitchFamily="18" charset="0"/>
                </a:rPr>
                <a:t>     : the angle through which a point on the body rotates.</a:t>
              </a:r>
            </a:p>
          </p:txBody>
        </p:sp>
        <p:graphicFrame>
          <p:nvGraphicFramePr>
            <p:cNvPr id="32" name="Object 4">
              <a:extLst>
                <a:ext uri="{FF2B5EF4-FFF2-40B4-BE49-F238E27FC236}">
                  <a16:creationId xmlns:a16="http://schemas.microsoft.com/office/drawing/2014/main" id="{7A2DA9D8-A30A-1149-8081-01AC9A647FB1}"/>
                </a:ext>
              </a:extLst>
            </p:cNvPr>
            <p:cNvGraphicFramePr>
              <a:graphicFrameLocks noChangeAspect="1"/>
            </p:cNvGraphicFramePr>
            <p:nvPr>
              <p:extLst>
                <p:ext uri="{D42A27DB-BD31-4B8C-83A1-F6EECF244321}">
                  <p14:modId xmlns:p14="http://schemas.microsoft.com/office/powerpoint/2010/main" val="30008978"/>
                </p:ext>
              </p:extLst>
            </p:nvPr>
          </p:nvGraphicFramePr>
          <p:xfrm>
            <a:off x="3122492" y="1071732"/>
            <a:ext cx="436908" cy="359367"/>
          </p:xfrm>
          <a:graphic>
            <a:graphicData uri="http://schemas.openxmlformats.org/presentationml/2006/ole">
              <mc:AlternateContent xmlns:mc="http://schemas.openxmlformats.org/markup-compatibility/2006">
                <mc:Choice xmlns:v="urn:schemas-microsoft-com:vml" Requires="v">
                  <p:oleObj spid="_x0000_s2223" name="Equation" r:id="rId9" imgW="215900" imgH="177800" progId="Equation.DSMT4">
                    <p:embed/>
                  </p:oleObj>
                </mc:Choice>
                <mc:Fallback>
                  <p:oleObj name="Equation" r:id="rId9" imgW="215900" imgH="177800" progId="Equation.DSMT4">
                    <p:embed/>
                    <p:pic>
                      <p:nvPicPr>
                        <p:cNvPr id="37" name="Object 4"/>
                        <p:cNvPicPr>
                          <a:picLocks noChangeAspect="1" noChangeArrowheads="1"/>
                        </p:cNvPicPr>
                        <p:nvPr/>
                      </p:nvPicPr>
                      <p:blipFill>
                        <a:blip r:embed="rId10"/>
                        <a:srcRect/>
                        <a:stretch>
                          <a:fillRect/>
                        </a:stretch>
                      </p:blipFill>
                      <p:spPr bwMode="auto">
                        <a:xfrm>
                          <a:off x="3122492" y="1071732"/>
                          <a:ext cx="436908" cy="359367"/>
                        </a:xfrm>
                        <a:prstGeom prst="rect">
                          <a:avLst/>
                        </a:prstGeom>
                        <a:noFill/>
                        <a:ln>
                          <a:noFill/>
                        </a:ln>
                        <a:effectLst/>
                      </p:spPr>
                    </p:pic>
                  </p:oleObj>
                </mc:Fallback>
              </mc:AlternateContent>
            </a:graphicData>
          </a:graphic>
        </p:graphicFrame>
      </p:grpSp>
      <p:sp>
        <p:nvSpPr>
          <p:cNvPr id="33" name="TextBox 32">
            <a:extLst>
              <a:ext uri="{FF2B5EF4-FFF2-40B4-BE49-F238E27FC236}">
                <a16:creationId xmlns:a16="http://schemas.microsoft.com/office/drawing/2014/main" id="{48711A5C-5374-5C46-B73F-757CC40CB923}"/>
              </a:ext>
            </a:extLst>
          </p:cNvPr>
          <p:cNvSpPr txBox="1"/>
          <p:nvPr/>
        </p:nvSpPr>
        <p:spPr>
          <a:xfrm>
            <a:off x="741680" y="1481480"/>
            <a:ext cx="1747520" cy="400110"/>
          </a:xfrm>
          <a:prstGeom prst="rect">
            <a:avLst/>
          </a:prstGeom>
          <a:noFill/>
        </p:spPr>
        <p:txBody>
          <a:bodyPr wrap="square" rtlCol="0">
            <a:spAutoFit/>
          </a:bodyPr>
          <a:lstStyle/>
          <a:p>
            <a:r>
              <a:rPr lang="en-US" sz="2000" dirty="0">
                <a:solidFill>
                  <a:srgbClr val="FF0000"/>
                </a:solidFill>
                <a:latin typeface="Apple Chancery" panose="03020702040506060504" pitchFamily="66" charset="-79"/>
                <a:cs typeface="Apple Chancery" panose="03020702040506060504" pitchFamily="66" charset="-79"/>
              </a:rPr>
              <a:t>Units:</a:t>
            </a:r>
            <a:r>
              <a:rPr lang="en-US"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radians.</a:t>
            </a:r>
          </a:p>
        </p:txBody>
      </p:sp>
      <p:sp>
        <p:nvSpPr>
          <p:cNvPr id="36" name="TextBox 35">
            <a:extLst>
              <a:ext uri="{FF2B5EF4-FFF2-40B4-BE49-F238E27FC236}">
                <a16:creationId xmlns:a16="http://schemas.microsoft.com/office/drawing/2014/main" id="{F0E0DB1B-432C-1D4B-B348-4EA0DE29DD75}"/>
              </a:ext>
            </a:extLst>
          </p:cNvPr>
          <p:cNvSpPr txBox="1"/>
          <p:nvPr/>
        </p:nvSpPr>
        <p:spPr>
          <a:xfrm>
            <a:off x="741680" y="1826189"/>
            <a:ext cx="5080544" cy="400110"/>
          </a:xfrm>
          <a:prstGeom prst="rect">
            <a:avLst/>
          </a:prstGeom>
          <a:noFill/>
        </p:spPr>
        <p:txBody>
          <a:bodyPr wrap="square" rtlCol="0">
            <a:spAutoFit/>
          </a:bodyPr>
          <a:lstStyle/>
          <a:p>
            <a:r>
              <a:rPr lang="en-US" sz="2000" dirty="0">
                <a:solidFill>
                  <a:srgbClr val="FF0000"/>
                </a:solidFill>
                <a:latin typeface="Apple Chancery" panose="03020702040506060504" pitchFamily="66" charset="-79"/>
                <a:cs typeface="Apple Chancery" panose="03020702040506060504" pitchFamily="66" charset="-79"/>
              </a:rPr>
              <a:t>Reminders:</a:t>
            </a:r>
            <a:r>
              <a:rPr lang="en-US"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71332945-815B-8243-83CA-3706D59AAA80}"/>
              </a:ext>
            </a:extLst>
          </p:cNvPr>
          <p:cNvGrpSpPr/>
          <p:nvPr/>
        </p:nvGrpSpPr>
        <p:grpSpPr>
          <a:xfrm>
            <a:off x="1189823" y="2119296"/>
            <a:ext cx="2028707" cy="400110"/>
            <a:chOff x="1189823" y="2119296"/>
            <a:chExt cx="2028707" cy="400110"/>
          </a:xfrm>
        </p:grpSpPr>
        <p:graphicFrame>
          <p:nvGraphicFramePr>
            <p:cNvPr id="37" name="Object 4">
              <a:extLst>
                <a:ext uri="{FF2B5EF4-FFF2-40B4-BE49-F238E27FC236}">
                  <a16:creationId xmlns:a16="http://schemas.microsoft.com/office/drawing/2014/main" id="{811B125F-EB3B-4D4F-85F5-B178FE6C9F33}"/>
                </a:ext>
              </a:extLst>
            </p:cNvPr>
            <p:cNvGraphicFramePr>
              <a:graphicFrameLocks noChangeAspect="1"/>
            </p:cNvGraphicFramePr>
            <p:nvPr>
              <p:extLst>
                <p:ext uri="{D42A27DB-BD31-4B8C-83A1-F6EECF244321}">
                  <p14:modId xmlns:p14="http://schemas.microsoft.com/office/powerpoint/2010/main" val="3188715759"/>
                </p:ext>
              </p:extLst>
            </p:nvPr>
          </p:nvGraphicFramePr>
          <p:xfrm>
            <a:off x="1468787" y="2171548"/>
            <a:ext cx="1749743" cy="315926"/>
          </p:xfrm>
          <a:graphic>
            <a:graphicData uri="http://schemas.openxmlformats.org/presentationml/2006/ole">
              <mc:AlternateContent xmlns:mc="http://schemas.openxmlformats.org/markup-compatibility/2006">
                <mc:Choice xmlns:v="urn:schemas-microsoft-com:vml" Requires="v">
                  <p:oleObj spid="_x0000_s2224" name="Equation" r:id="rId11" imgW="1130300" imgH="203200" progId="Equation.DSMT4">
                    <p:embed/>
                  </p:oleObj>
                </mc:Choice>
                <mc:Fallback>
                  <p:oleObj name="Equation" r:id="rId11" imgW="1130300" imgH="203200" progId="Equation.DSMT4">
                    <p:embed/>
                    <p:pic>
                      <p:nvPicPr>
                        <p:cNvPr id="32" name="Object 4">
                          <a:extLst>
                            <a:ext uri="{FF2B5EF4-FFF2-40B4-BE49-F238E27FC236}">
                              <a16:creationId xmlns:a16="http://schemas.microsoft.com/office/drawing/2014/main" id="{7A2DA9D8-A30A-1149-8081-01AC9A647FB1}"/>
                            </a:ext>
                          </a:extLst>
                        </p:cNvPr>
                        <p:cNvPicPr>
                          <a:picLocks noChangeAspect="1" noChangeArrowheads="1"/>
                        </p:cNvPicPr>
                        <p:nvPr/>
                      </p:nvPicPr>
                      <p:blipFill>
                        <a:blip r:embed="rId12"/>
                        <a:srcRect/>
                        <a:stretch>
                          <a:fillRect/>
                        </a:stretch>
                      </p:blipFill>
                      <p:spPr bwMode="auto">
                        <a:xfrm>
                          <a:off x="1468787" y="2171548"/>
                          <a:ext cx="1749743" cy="315926"/>
                        </a:xfrm>
                        <a:prstGeom prst="rect">
                          <a:avLst/>
                        </a:prstGeom>
                        <a:noFill/>
                        <a:ln>
                          <a:noFill/>
                        </a:ln>
                        <a:effectLst/>
                      </p:spPr>
                    </p:pic>
                  </p:oleObj>
                </mc:Fallback>
              </mc:AlternateContent>
            </a:graphicData>
          </a:graphic>
        </p:graphicFrame>
        <p:sp>
          <p:nvSpPr>
            <p:cNvPr id="41" name="TextBox 40">
              <a:extLst>
                <a:ext uri="{FF2B5EF4-FFF2-40B4-BE49-F238E27FC236}">
                  <a16:creationId xmlns:a16="http://schemas.microsoft.com/office/drawing/2014/main" id="{0D997C26-4A65-AA4C-B191-81615F1451BA}"/>
                </a:ext>
              </a:extLst>
            </p:cNvPr>
            <p:cNvSpPr txBox="1"/>
            <p:nvPr/>
          </p:nvSpPr>
          <p:spPr>
            <a:xfrm>
              <a:off x="1189823" y="2119296"/>
              <a:ext cx="37192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t>
              </a:r>
            </a:p>
          </p:txBody>
        </p:sp>
      </p:grpSp>
      <p:grpSp>
        <p:nvGrpSpPr>
          <p:cNvPr id="10" name="Group 9">
            <a:extLst>
              <a:ext uri="{FF2B5EF4-FFF2-40B4-BE49-F238E27FC236}">
                <a16:creationId xmlns:a16="http://schemas.microsoft.com/office/drawing/2014/main" id="{4E44DA71-C999-E342-8F38-CBB9DE752111}"/>
              </a:ext>
            </a:extLst>
          </p:cNvPr>
          <p:cNvGrpSpPr/>
          <p:nvPr/>
        </p:nvGrpSpPr>
        <p:grpSpPr>
          <a:xfrm>
            <a:off x="1189823" y="2431008"/>
            <a:ext cx="5503848" cy="755487"/>
            <a:chOff x="1189823" y="2431008"/>
            <a:chExt cx="5503848" cy="755487"/>
          </a:xfrm>
        </p:grpSpPr>
        <p:grpSp>
          <p:nvGrpSpPr>
            <p:cNvPr id="6" name="Group 5">
              <a:extLst>
                <a:ext uri="{FF2B5EF4-FFF2-40B4-BE49-F238E27FC236}">
                  <a16:creationId xmlns:a16="http://schemas.microsoft.com/office/drawing/2014/main" id="{D19B8B61-882F-0744-88DD-BE21EB580C0A}"/>
                </a:ext>
              </a:extLst>
            </p:cNvPr>
            <p:cNvGrpSpPr/>
            <p:nvPr/>
          </p:nvGrpSpPr>
          <p:grpSpPr>
            <a:xfrm>
              <a:off x="1405880" y="2492332"/>
              <a:ext cx="5287791" cy="694163"/>
              <a:chOff x="951229" y="2160283"/>
              <a:chExt cx="5287791" cy="694163"/>
            </a:xfrm>
          </p:grpSpPr>
          <p:sp>
            <p:nvSpPr>
              <p:cNvPr id="39" name="TextBox 38">
                <a:extLst>
                  <a:ext uri="{FF2B5EF4-FFF2-40B4-BE49-F238E27FC236}">
                    <a16:creationId xmlns:a16="http://schemas.microsoft.com/office/drawing/2014/main" id="{AD31B08D-672B-804C-B3A2-A29733C0B153}"/>
                  </a:ext>
                </a:extLst>
              </p:cNvPr>
              <p:cNvSpPr txBox="1"/>
              <p:nvPr/>
            </p:nvSpPr>
            <p:spPr>
              <a:xfrm>
                <a:off x="951229" y="2160283"/>
                <a:ext cx="5287791" cy="400110"/>
              </a:xfrm>
              <a:prstGeom prst="rect">
                <a:avLst/>
              </a:prstGeom>
              <a:noFill/>
            </p:spPr>
            <p:txBody>
              <a:bodyPr wrap="square" rtlCol="0">
                <a:spAutoFit/>
              </a:bodyPr>
              <a:lstStyle/>
              <a:p>
                <a:r>
                  <a:rPr lang="en-US" sz="2000" dirty="0">
                    <a:solidFill>
                      <a:srgbClr val="FF0000"/>
                    </a:solidFill>
                    <a:latin typeface="Apple Chancery" panose="03020702040506060504" pitchFamily="66" charset="-79"/>
                    <a:cs typeface="Apple Chancery" panose="03020702040506060504" pitchFamily="66" charset="-79"/>
                  </a:rPr>
                  <a:t>One radian </a:t>
                </a:r>
                <a:r>
                  <a:rPr lang="en-US" sz="2000" dirty="0">
                    <a:latin typeface="Times New Roman" panose="02020603050405020304" pitchFamily="18" charset="0"/>
                    <a:cs typeface="Times New Roman" panose="02020603050405020304" pitchFamily="18" charset="0"/>
                  </a:rPr>
                  <a:t>is the angle subtended for an </a:t>
                </a:r>
              </a:p>
            </p:txBody>
          </p:sp>
          <p:sp>
            <p:nvSpPr>
              <p:cNvPr id="40" name="TextBox 39">
                <a:extLst>
                  <a:ext uri="{FF2B5EF4-FFF2-40B4-BE49-F238E27FC236}">
                    <a16:creationId xmlns:a16="http://schemas.microsoft.com/office/drawing/2014/main" id="{38E65E24-4F23-DF40-9608-031CAE39FC1A}"/>
                  </a:ext>
                </a:extLst>
              </p:cNvPr>
              <p:cNvSpPr txBox="1"/>
              <p:nvPr/>
            </p:nvSpPr>
            <p:spPr>
              <a:xfrm>
                <a:off x="1164477" y="2454336"/>
                <a:ext cx="2716644"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arclength of one radius</a:t>
                </a:r>
              </a:p>
            </p:txBody>
          </p:sp>
        </p:grpSp>
        <p:sp>
          <p:nvSpPr>
            <p:cNvPr id="42" name="TextBox 41">
              <a:extLst>
                <a:ext uri="{FF2B5EF4-FFF2-40B4-BE49-F238E27FC236}">
                  <a16:creationId xmlns:a16="http://schemas.microsoft.com/office/drawing/2014/main" id="{5765089E-6D7A-C44A-9D2A-7EA95B539201}"/>
                </a:ext>
              </a:extLst>
            </p:cNvPr>
            <p:cNvSpPr txBox="1"/>
            <p:nvPr/>
          </p:nvSpPr>
          <p:spPr>
            <a:xfrm>
              <a:off x="1189823" y="2431008"/>
              <a:ext cx="37192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t>
              </a:r>
            </a:p>
          </p:txBody>
        </p:sp>
      </p:grpSp>
      <p:grpSp>
        <p:nvGrpSpPr>
          <p:cNvPr id="11" name="Group 10">
            <a:extLst>
              <a:ext uri="{FF2B5EF4-FFF2-40B4-BE49-F238E27FC236}">
                <a16:creationId xmlns:a16="http://schemas.microsoft.com/office/drawing/2014/main" id="{A533D742-0DB6-0B4E-9F5B-FEA5DA7E1BC0}"/>
              </a:ext>
            </a:extLst>
          </p:cNvPr>
          <p:cNvGrpSpPr/>
          <p:nvPr/>
        </p:nvGrpSpPr>
        <p:grpSpPr>
          <a:xfrm>
            <a:off x="1189823" y="3059718"/>
            <a:ext cx="5503848" cy="736237"/>
            <a:chOff x="1189823" y="3059718"/>
            <a:chExt cx="5503848" cy="736237"/>
          </a:xfrm>
        </p:grpSpPr>
        <p:grpSp>
          <p:nvGrpSpPr>
            <p:cNvPr id="43" name="Group 42">
              <a:extLst>
                <a:ext uri="{FF2B5EF4-FFF2-40B4-BE49-F238E27FC236}">
                  <a16:creationId xmlns:a16="http://schemas.microsoft.com/office/drawing/2014/main" id="{339E6ACC-9D64-684A-8A32-0797A36F5115}"/>
                </a:ext>
              </a:extLst>
            </p:cNvPr>
            <p:cNvGrpSpPr/>
            <p:nvPr/>
          </p:nvGrpSpPr>
          <p:grpSpPr>
            <a:xfrm>
              <a:off x="1405880" y="3121042"/>
              <a:ext cx="5287791" cy="674913"/>
              <a:chOff x="951229" y="2160283"/>
              <a:chExt cx="5287791" cy="674913"/>
            </a:xfrm>
          </p:grpSpPr>
          <p:sp>
            <p:nvSpPr>
              <p:cNvPr id="44" name="TextBox 43">
                <a:extLst>
                  <a:ext uri="{FF2B5EF4-FFF2-40B4-BE49-F238E27FC236}">
                    <a16:creationId xmlns:a16="http://schemas.microsoft.com/office/drawing/2014/main" id="{37331F8E-FEF0-0746-8104-441E0B899D8E}"/>
                  </a:ext>
                </a:extLst>
              </p:cNvPr>
              <p:cNvSpPr txBox="1"/>
              <p:nvPr/>
            </p:nvSpPr>
            <p:spPr>
              <a:xfrm>
                <a:off x="951229" y="2160283"/>
                <a:ext cx="5287791" cy="400110"/>
              </a:xfrm>
              <a:prstGeom prst="rect">
                <a:avLst/>
              </a:prstGeom>
              <a:noFill/>
            </p:spPr>
            <p:txBody>
              <a:bodyPr wrap="square" rtlCol="0">
                <a:spAutoFit/>
              </a:bodyPr>
              <a:lstStyle/>
              <a:p>
                <a:r>
                  <a:rPr lang="en-US" sz="2000" dirty="0">
                    <a:solidFill>
                      <a:srgbClr val="FF0000"/>
                    </a:solidFill>
                    <a:latin typeface="Apple Chancery" panose="03020702040506060504" pitchFamily="66" charset="-79"/>
                    <a:cs typeface="Apple Chancery" panose="03020702040506060504" pitchFamily="66" charset="-79"/>
                  </a:rPr>
                  <a:t>Arc length “s” </a:t>
                </a:r>
                <a:r>
                  <a:rPr lang="en-US" sz="2000" dirty="0">
                    <a:latin typeface="Times New Roman" panose="02020603050405020304" pitchFamily="18" charset="0"/>
                    <a:cs typeface="Times New Roman" panose="02020603050405020304" pitchFamily="18" charset="0"/>
                  </a:rPr>
                  <a:t>is the linear distance a rotating</a:t>
                </a:r>
              </a:p>
            </p:txBody>
          </p:sp>
          <p:sp>
            <p:nvSpPr>
              <p:cNvPr id="45" name="TextBox 44">
                <a:extLst>
                  <a:ext uri="{FF2B5EF4-FFF2-40B4-BE49-F238E27FC236}">
                    <a16:creationId xmlns:a16="http://schemas.microsoft.com/office/drawing/2014/main" id="{0BEF5B15-8637-DB41-BE01-14D17D76D0E2}"/>
                  </a:ext>
                </a:extLst>
              </p:cNvPr>
              <p:cNvSpPr txBox="1"/>
              <p:nvPr/>
            </p:nvSpPr>
            <p:spPr>
              <a:xfrm>
                <a:off x="1164477" y="2435086"/>
                <a:ext cx="2716644"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point moves</a:t>
                </a:r>
              </a:p>
            </p:txBody>
          </p:sp>
        </p:grpSp>
        <p:sp>
          <p:nvSpPr>
            <p:cNvPr id="46" name="TextBox 45">
              <a:extLst>
                <a:ext uri="{FF2B5EF4-FFF2-40B4-BE49-F238E27FC236}">
                  <a16:creationId xmlns:a16="http://schemas.microsoft.com/office/drawing/2014/main" id="{B15C3957-88AC-5644-93B9-57F8BFB66A9D}"/>
                </a:ext>
              </a:extLst>
            </p:cNvPr>
            <p:cNvSpPr txBox="1"/>
            <p:nvPr/>
          </p:nvSpPr>
          <p:spPr>
            <a:xfrm>
              <a:off x="1189823" y="3059718"/>
              <a:ext cx="37192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t>
              </a:r>
            </a:p>
          </p:txBody>
        </p:sp>
      </p:grpSp>
      <p:grpSp>
        <p:nvGrpSpPr>
          <p:cNvPr id="12" name="Group 11">
            <a:extLst>
              <a:ext uri="{FF2B5EF4-FFF2-40B4-BE49-F238E27FC236}">
                <a16:creationId xmlns:a16="http://schemas.microsoft.com/office/drawing/2014/main" id="{80F7D055-B6D6-5646-A4E5-AB1B1D78F4BD}"/>
              </a:ext>
            </a:extLst>
          </p:cNvPr>
          <p:cNvGrpSpPr/>
          <p:nvPr/>
        </p:nvGrpSpPr>
        <p:grpSpPr>
          <a:xfrm>
            <a:off x="1189823" y="3741680"/>
            <a:ext cx="7410089" cy="1070335"/>
            <a:chOff x="1189823" y="3741680"/>
            <a:chExt cx="7410089" cy="1070335"/>
          </a:xfrm>
        </p:grpSpPr>
        <p:grpSp>
          <p:nvGrpSpPr>
            <p:cNvPr id="47" name="Group 46">
              <a:extLst>
                <a:ext uri="{FF2B5EF4-FFF2-40B4-BE49-F238E27FC236}">
                  <a16:creationId xmlns:a16="http://schemas.microsoft.com/office/drawing/2014/main" id="{C688092C-DB07-814D-982E-6BC213EC8F49}"/>
                </a:ext>
              </a:extLst>
            </p:cNvPr>
            <p:cNvGrpSpPr/>
            <p:nvPr/>
          </p:nvGrpSpPr>
          <p:grpSpPr>
            <a:xfrm>
              <a:off x="1405880" y="3803004"/>
              <a:ext cx="7194032" cy="1009011"/>
              <a:chOff x="951229" y="2160283"/>
              <a:chExt cx="7194032" cy="1009011"/>
            </a:xfrm>
          </p:grpSpPr>
          <p:sp>
            <p:nvSpPr>
              <p:cNvPr id="48" name="TextBox 47">
                <a:extLst>
                  <a:ext uri="{FF2B5EF4-FFF2-40B4-BE49-F238E27FC236}">
                    <a16:creationId xmlns:a16="http://schemas.microsoft.com/office/drawing/2014/main" id="{A284A23F-4E6C-B444-BF8D-532C9193C2C0}"/>
                  </a:ext>
                </a:extLst>
              </p:cNvPr>
              <p:cNvSpPr txBox="1"/>
              <p:nvPr/>
            </p:nvSpPr>
            <p:spPr>
              <a:xfrm>
                <a:off x="951229" y="2160283"/>
                <a:ext cx="5287791" cy="400110"/>
              </a:xfrm>
              <a:prstGeom prst="rect">
                <a:avLst/>
              </a:prstGeom>
              <a:noFill/>
            </p:spPr>
            <p:txBody>
              <a:bodyPr wrap="square" rtlCol="0">
                <a:spAutoFit/>
              </a:bodyPr>
              <a:lstStyle/>
              <a:p>
                <a:r>
                  <a:rPr lang="en-US" sz="2000" dirty="0">
                    <a:solidFill>
                      <a:srgbClr val="FF0000"/>
                    </a:solidFill>
                    <a:latin typeface="Apple Chancery" panose="03020702040506060504" pitchFamily="66" charset="-79"/>
                    <a:cs typeface="Apple Chancery" panose="03020702040506060504" pitchFamily="66" charset="-79"/>
                  </a:rPr>
                  <a:t>Radius “r” </a:t>
                </a:r>
                <a:r>
                  <a:rPr lang="en-US" sz="2000" dirty="0">
                    <a:latin typeface="Times New Roman" panose="02020603050405020304" pitchFamily="18" charset="0"/>
                    <a:cs typeface="Times New Roman" panose="02020603050405020304" pitchFamily="18" charset="0"/>
                  </a:rPr>
                  <a:t>is the distance of a point from the</a:t>
                </a:r>
              </a:p>
            </p:txBody>
          </p:sp>
          <p:sp>
            <p:nvSpPr>
              <p:cNvPr id="49" name="TextBox 48">
                <a:extLst>
                  <a:ext uri="{FF2B5EF4-FFF2-40B4-BE49-F238E27FC236}">
                    <a16:creationId xmlns:a16="http://schemas.microsoft.com/office/drawing/2014/main" id="{96D3B0DF-CE05-8F4B-A920-69AFCB018D1C}"/>
                  </a:ext>
                </a:extLst>
              </p:cNvPr>
              <p:cNvSpPr txBox="1"/>
              <p:nvPr/>
            </p:nvSpPr>
            <p:spPr>
              <a:xfrm>
                <a:off x="1164476" y="2454336"/>
                <a:ext cx="6980785"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axis of rotation, where the axis of rotation is the line around which</a:t>
                </a:r>
              </a:p>
            </p:txBody>
          </p:sp>
          <p:sp>
            <p:nvSpPr>
              <p:cNvPr id="51" name="TextBox 50">
                <a:extLst>
                  <a:ext uri="{FF2B5EF4-FFF2-40B4-BE49-F238E27FC236}">
                    <a16:creationId xmlns:a16="http://schemas.microsoft.com/office/drawing/2014/main" id="{EE6323DF-8D46-E244-8166-6C75F7F1C3C4}"/>
                  </a:ext>
                </a:extLst>
              </p:cNvPr>
              <p:cNvSpPr txBox="1"/>
              <p:nvPr/>
            </p:nvSpPr>
            <p:spPr>
              <a:xfrm>
                <a:off x="1160789" y="2769184"/>
                <a:ext cx="6980785"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 object rotates—it is perpendicular to the plane of rotation.</a:t>
                </a:r>
              </a:p>
            </p:txBody>
          </p:sp>
        </p:grpSp>
        <p:sp>
          <p:nvSpPr>
            <p:cNvPr id="50" name="TextBox 49">
              <a:extLst>
                <a:ext uri="{FF2B5EF4-FFF2-40B4-BE49-F238E27FC236}">
                  <a16:creationId xmlns:a16="http://schemas.microsoft.com/office/drawing/2014/main" id="{36685081-6763-1147-8399-88EF5CBABF00}"/>
                </a:ext>
              </a:extLst>
            </p:cNvPr>
            <p:cNvSpPr txBox="1"/>
            <p:nvPr/>
          </p:nvSpPr>
          <p:spPr>
            <a:xfrm>
              <a:off x="1189823" y="3741680"/>
              <a:ext cx="37192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t>
              </a:r>
            </a:p>
          </p:txBody>
        </p:sp>
      </p:grpSp>
      <p:sp>
        <p:nvSpPr>
          <p:cNvPr id="52" name="TextBox 51">
            <a:extLst>
              <a:ext uri="{FF2B5EF4-FFF2-40B4-BE49-F238E27FC236}">
                <a16:creationId xmlns:a16="http://schemas.microsoft.com/office/drawing/2014/main" id="{22D744DE-CD60-FD49-808F-C04EC55036DF}"/>
              </a:ext>
            </a:extLst>
          </p:cNvPr>
          <p:cNvSpPr txBox="1"/>
          <p:nvPr/>
        </p:nvSpPr>
        <p:spPr>
          <a:xfrm>
            <a:off x="264160" y="5034266"/>
            <a:ext cx="8376548" cy="769441"/>
          </a:xfrm>
          <a:prstGeom prst="rect">
            <a:avLst/>
          </a:prstGeom>
          <a:noFill/>
        </p:spPr>
        <p:txBody>
          <a:bodyPr wrap="square" rtlCol="0">
            <a:spAutoFit/>
          </a:bodyPr>
          <a:lstStyle/>
          <a:p>
            <a:r>
              <a:rPr lang="en-US" sz="2400" dirty="0">
                <a:solidFill>
                  <a:srgbClr val="FF0000"/>
                </a:solidFill>
                <a:latin typeface="Apple Chancery" panose="03020702040506060504" pitchFamily="66" charset="-79"/>
                <a:cs typeface="Apple Chancery" panose="03020702040506060504" pitchFamily="66" charset="-79"/>
              </a:rPr>
              <a:t>So how to</a:t>
            </a:r>
            <a:r>
              <a:rPr lang="en-US" sz="2000" dirty="0">
                <a:latin typeface="Times New Roman" panose="02020603050405020304" pitchFamily="18" charset="0"/>
                <a:cs typeface="Times New Roman" panose="02020603050405020304" pitchFamily="18" charset="0"/>
              </a:rPr>
              <a:t> connect rotational displacement and translational displacement, and what might be the consequence of that relationship?</a:t>
            </a:r>
          </a:p>
        </p:txBody>
      </p:sp>
    </p:spTree>
    <p:extLst>
      <p:ext uri="{BB962C8B-B14F-4D97-AF65-F5344CB8AC3E}">
        <p14:creationId xmlns:p14="http://schemas.microsoft.com/office/powerpoint/2010/main" val="180807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dissolve">
                                      <p:cBhvr>
                                        <p:cTn id="17" dur="500"/>
                                        <p:tgtEl>
                                          <p:spTgt spid="36"/>
                                        </p:tgtEl>
                                      </p:cBhvr>
                                    </p:animEffect>
                                  </p:childTnLst>
                                </p:cTn>
                              </p:par>
                              <p:par>
                                <p:cTn id="18" presetID="9"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dissolve">
                                      <p:cBhvr>
                                        <p:cTn id="30" dur="500"/>
                                        <p:tgtEl>
                                          <p:spTgt spid="4"/>
                                        </p:tgtEl>
                                      </p:cBhvr>
                                    </p:animEffect>
                                  </p:childTnLst>
                                </p:cTn>
                              </p:par>
                              <p:par>
                                <p:cTn id="31" presetID="9"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dissolve">
                                      <p:cBhvr>
                                        <p:cTn id="4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Oval 4"/>
          <p:cNvSpPr>
            <a:spLocks/>
          </p:cNvSpPr>
          <p:nvPr/>
        </p:nvSpPr>
        <p:spPr bwMode="auto">
          <a:xfrm>
            <a:off x="4746625" y="1981200"/>
            <a:ext cx="3810000" cy="3810000"/>
          </a:xfrm>
          <a:prstGeom prst="ellipse">
            <a:avLst/>
          </a:prstGeom>
          <a:noFill/>
          <a:ln w="9525">
            <a:solidFill>
              <a:srgbClr val="000000"/>
            </a:solidFill>
            <a:prstDash val="dash"/>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314" name="Rectangle 5"/>
          <p:cNvSpPr>
            <a:spLocks noChangeArrowheads="1"/>
          </p:cNvSpPr>
          <p:nvPr/>
        </p:nvSpPr>
        <p:spPr bwMode="auto">
          <a:xfrm>
            <a:off x="50800" y="304800"/>
            <a:ext cx="90932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137160" tIns="0" rIns="164592" bIns="0" anchor="b"/>
          <a:lstStyle/>
          <a:p>
            <a:pPr algn="ctr" eaLnBrk="1" hangingPunct="1"/>
            <a:r>
              <a:rPr lang="en-US" sz="4400" dirty="0">
                <a:solidFill>
                  <a:srgbClr val="FF0000"/>
                </a:solidFill>
                <a:latin typeface="Apple Chancery"/>
                <a:cs typeface="Apple Chancery"/>
              </a:rPr>
              <a:t>Rotational versus Translational Parameters</a:t>
            </a:r>
          </a:p>
        </p:txBody>
      </p:sp>
      <p:sp>
        <p:nvSpPr>
          <p:cNvPr id="13315" name="Text Box 6"/>
          <p:cNvSpPr txBox="1">
            <a:spLocks/>
          </p:cNvSpPr>
          <p:nvPr/>
        </p:nvSpPr>
        <p:spPr bwMode="auto">
          <a:xfrm>
            <a:off x="152400" y="1841500"/>
            <a:ext cx="3276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FF0000"/>
                </a:solidFill>
                <a:latin typeface="Apple Chancery"/>
                <a:cs typeface="Apple Chancery"/>
              </a:rPr>
              <a:t>Definition of a radian?</a:t>
            </a:r>
            <a:endParaRPr lang="en-US" sz="3200" dirty="0">
              <a:solidFill>
                <a:srgbClr val="FF0000"/>
              </a:solidFill>
              <a:latin typeface="Apple Chancery"/>
              <a:cs typeface="Apple Chancery"/>
            </a:endParaRPr>
          </a:p>
        </p:txBody>
      </p:sp>
      <p:sp>
        <p:nvSpPr>
          <p:cNvPr id="13316" name="Rectangle 7"/>
          <p:cNvSpPr>
            <a:spLocks/>
          </p:cNvSpPr>
          <p:nvPr/>
        </p:nvSpPr>
        <p:spPr bwMode="auto">
          <a:xfrm>
            <a:off x="4546600" y="1587500"/>
            <a:ext cx="1676400" cy="3886200"/>
          </a:xfrm>
          <a:prstGeom prst="rect">
            <a:avLst/>
          </a:prstGeom>
          <a:solidFill>
            <a:schemeClr val="bg1"/>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wrap="none" anchor="ctr"/>
          <a:lstStyle/>
          <a:p>
            <a:endParaRPr lang="en-US"/>
          </a:p>
        </p:txBody>
      </p:sp>
      <p:sp>
        <p:nvSpPr>
          <p:cNvPr id="13318" name="Line 9"/>
          <p:cNvSpPr>
            <a:spLocks noChangeShapeType="1"/>
          </p:cNvSpPr>
          <p:nvPr/>
        </p:nvSpPr>
        <p:spPr bwMode="auto">
          <a:xfrm>
            <a:off x="6651625" y="2286000"/>
            <a:ext cx="0" cy="1752600"/>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a:cs typeface="Times New Roman"/>
            </a:endParaRPr>
          </a:p>
        </p:txBody>
      </p:sp>
      <p:sp>
        <p:nvSpPr>
          <p:cNvPr id="13319" name="Line 10"/>
          <p:cNvSpPr>
            <a:spLocks noChangeShapeType="1"/>
          </p:cNvSpPr>
          <p:nvPr/>
        </p:nvSpPr>
        <p:spPr bwMode="auto">
          <a:xfrm>
            <a:off x="6346825" y="3886200"/>
            <a:ext cx="2819400" cy="0"/>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a:cs typeface="Times New Roman"/>
            </a:endParaRPr>
          </a:p>
        </p:txBody>
      </p:sp>
      <p:sp>
        <p:nvSpPr>
          <p:cNvPr id="13321" name="Line 12"/>
          <p:cNvSpPr>
            <a:spLocks noChangeShapeType="1"/>
          </p:cNvSpPr>
          <p:nvPr/>
        </p:nvSpPr>
        <p:spPr bwMode="auto">
          <a:xfrm flipV="1">
            <a:off x="6651625" y="2286000"/>
            <a:ext cx="990600" cy="1600200"/>
          </a:xfrm>
          <a:prstGeom prst="line">
            <a:avLst/>
          </a:prstGeom>
          <a:noFill/>
          <a:ln w="19050">
            <a:solidFill>
              <a:srgbClr val="000000"/>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a:cs typeface="Times New Roman"/>
            </a:endParaRPr>
          </a:p>
        </p:txBody>
      </p:sp>
      <p:graphicFrame>
        <p:nvGraphicFramePr>
          <p:cNvPr id="13322" name="Object 2"/>
          <p:cNvGraphicFramePr>
            <a:graphicFrameLocks noChangeAspect="1"/>
          </p:cNvGraphicFramePr>
          <p:nvPr/>
        </p:nvGraphicFramePr>
        <p:xfrm>
          <a:off x="7177088" y="3352800"/>
          <a:ext cx="1284287" cy="304800"/>
        </p:xfrm>
        <a:graphic>
          <a:graphicData uri="http://schemas.openxmlformats.org/presentationml/2006/ole">
            <mc:AlternateContent xmlns:mc="http://schemas.openxmlformats.org/markup-compatibility/2006">
              <mc:Choice xmlns:v="urn:schemas-microsoft-com:vml" Requires="v">
                <p:oleObj spid="_x0000_s8505" name="Equation" r:id="rId3" imgW="749300" imgH="177800" progId="Equation.DSMT4">
                  <p:embed/>
                </p:oleObj>
              </mc:Choice>
              <mc:Fallback>
                <p:oleObj name="Equation" r:id="rId3" imgW="749300" imgH="177800" progId="Equation.DSMT4">
                  <p:embed/>
                  <p:pic>
                    <p:nvPicPr>
                      <p:cNvPr id="13322" name="Object 2"/>
                      <p:cNvPicPr>
                        <a:picLocks noChangeAspect="1" noChangeArrowheads="1"/>
                      </p:cNvPicPr>
                      <p:nvPr/>
                    </p:nvPicPr>
                    <p:blipFill>
                      <a:blip r:embed="rId4"/>
                      <a:srcRect/>
                      <a:stretch>
                        <a:fillRect/>
                      </a:stretch>
                    </p:blipFill>
                    <p:spPr bwMode="auto">
                      <a:xfrm>
                        <a:off x="7177088" y="3352800"/>
                        <a:ext cx="128428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3323" name="AutoShape 14"/>
          <p:cNvSpPr>
            <a:spLocks/>
          </p:cNvSpPr>
          <p:nvPr/>
        </p:nvSpPr>
        <p:spPr bwMode="auto">
          <a:xfrm>
            <a:off x="7566025" y="2209800"/>
            <a:ext cx="152400" cy="152400"/>
          </a:xfrm>
          <a:custGeom>
            <a:avLst/>
            <a:gdLst>
              <a:gd name="T0" fmla="*/ 1332327035 w 21600"/>
              <a:gd name="T1" fmla="*/ 0 h 21600"/>
              <a:gd name="T2" fmla="*/ 390204664 w 21600"/>
              <a:gd name="T3" fmla="*/ 390204664 h 21600"/>
              <a:gd name="T4" fmla="*/ 0 w 21600"/>
              <a:gd name="T5" fmla="*/ 1332327035 h 21600"/>
              <a:gd name="T6" fmla="*/ 390204664 w 21600"/>
              <a:gd name="T7" fmla="*/ 2147483647 h 21600"/>
              <a:gd name="T8" fmla="*/ 1332327035 w 21600"/>
              <a:gd name="T9" fmla="*/ 2147483647 h 21600"/>
              <a:gd name="T10" fmla="*/ 2147483647 w 21600"/>
              <a:gd name="T11" fmla="*/ 2147483647 h 21600"/>
              <a:gd name="T12" fmla="*/ 2147483647 w 21600"/>
              <a:gd name="T13" fmla="*/ 1332327035 h 21600"/>
              <a:gd name="T14" fmla="*/ 2147483647 w 21600"/>
              <a:gd name="T15" fmla="*/ 39020466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25400">
            <a:solidFill>
              <a:schemeClr val="hlink"/>
            </a:solidFill>
            <a:round/>
            <a:headEnd/>
            <a:tailEnd/>
          </a:ln>
        </p:spPr>
        <p:txBody>
          <a:bodyPr wrap="none" anchor="ctr"/>
          <a:lstStyle/>
          <a:p>
            <a:endParaRPr lang="en-US">
              <a:latin typeface="Times New Roman"/>
              <a:cs typeface="Times New Roman"/>
            </a:endParaRPr>
          </a:p>
        </p:txBody>
      </p:sp>
      <p:graphicFrame>
        <p:nvGraphicFramePr>
          <p:cNvPr id="13324" name="Object 3"/>
          <p:cNvGraphicFramePr>
            <a:graphicFrameLocks noChangeAspect="1"/>
          </p:cNvGraphicFramePr>
          <p:nvPr/>
        </p:nvGraphicFramePr>
        <p:xfrm>
          <a:off x="7032625" y="2590800"/>
          <a:ext cx="242888" cy="242888"/>
        </p:xfrm>
        <a:graphic>
          <a:graphicData uri="http://schemas.openxmlformats.org/presentationml/2006/ole">
            <mc:AlternateContent xmlns:mc="http://schemas.openxmlformats.org/markup-compatibility/2006">
              <mc:Choice xmlns:v="urn:schemas-microsoft-com:vml" Requires="v">
                <p:oleObj spid="_x0000_s8506" name="Equation" r:id="rId5" imgW="152400" imgH="152400" progId="Equation.DSMT4">
                  <p:embed/>
                </p:oleObj>
              </mc:Choice>
              <mc:Fallback>
                <p:oleObj name="Equation" r:id="rId5" imgW="152400" imgH="152400" progId="Equation.DSMT4">
                  <p:embed/>
                  <p:pic>
                    <p:nvPicPr>
                      <p:cNvPr id="1332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2625" y="2590800"/>
                        <a:ext cx="242888" cy="242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3325" name="Object 4"/>
          <p:cNvGraphicFramePr>
            <a:graphicFrameLocks noChangeAspect="1"/>
          </p:cNvGraphicFramePr>
          <p:nvPr/>
        </p:nvGraphicFramePr>
        <p:xfrm>
          <a:off x="8407400" y="2590800"/>
          <a:ext cx="736600" cy="304800"/>
        </p:xfrm>
        <a:graphic>
          <a:graphicData uri="http://schemas.openxmlformats.org/presentationml/2006/ole">
            <mc:AlternateContent xmlns:mc="http://schemas.openxmlformats.org/markup-compatibility/2006">
              <mc:Choice xmlns:v="urn:schemas-microsoft-com:vml" Requires="v">
                <p:oleObj spid="_x0000_s8507" name="Equation" r:id="rId7" imgW="368300" imgH="152400" progId="Equation.DSMT4">
                  <p:embed/>
                </p:oleObj>
              </mc:Choice>
              <mc:Fallback>
                <p:oleObj name="Equation" r:id="rId7" imgW="368300" imgH="152400" progId="Equation.DSMT4">
                  <p:embed/>
                  <p:pic>
                    <p:nvPicPr>
                      <p:cNvPr id="13325" name="Object 4"/>
                      <p:cNvPicPr>
                        <a:picLocks noChangeAspect="1" noChangeArrowheads="1"/>
                      </p:cNvPicPr>
                      <p:nvPr/>
                    </p:nvPicPr>
                    <p:blipFill>
                      <a:blip r:embed="rId8"/>
                      <a:srcRect/>
                      <a:stretch>
                        <a:fillRect/>
                      </a:stretch>
                    </p:blipFill>
                    <p:spPr bwMode="auto">
                      <a:xfrm>
                        <a:off x="8407400" y="2590800"/>
                        <a:ext cx="7366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3326" name="Text Box 17"/>
          <p:cNvSpPr txBox="1">
            <a:spLocks/>
          </p:cNvSpPr>
          <p:nvPr/>
        </p:nvSpPr>
        <p:spPr bwMode="auto">
          <a:xfrm>
            <a:off x="533400" y="2298700"/>
            <a:ext cx="51435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FF120C"/>
                </a:solidFill>
                <a:latin typeface="Apple Chancery"/>
                <a:cs typeface="Apple Chancery"/>
              </a:rPr>
              <a:t>If you </a:t>
            </a:r>
            <a:r>
              <a:rPr lang="en-US" sz="2000" dirty="0">
                <a:latin typeface="Times New Roman"/>
                <a:cs typeface="Times New Roman"/>
              </a:rPr>
              <a:t>lay out </a:t>
            </a:r>
            <a:r>
              <a:rPr lang="en-US" sz="2000" dirty="0">
                <a:solidFill>
                  <a:srgbClr val="FF120C"/>
                </a:solidFill>
                <a:latin typeface="Times New Roman"/>
                <a:cs typeface="Times New Roman"/>
              </a:rPr>
              <a:t>a </a:t>
            </a:r>
            <a:r>
              <a:rPr lang="en-US" sz="2000" i="1" dirty="0">
                <a:solidFill>
                  <a:srgbClr val="FF120C"/>
                </a:solidFill>
                <a:latin typeface="Times New Roman"/>
                <a:cs typeface="Times New Roman"/>
              </a:rPr>
              <a:t>one radius </a:t>
            </a:r>
            <a:r>
              <a:rPr lang="en-US" sz="2000" dirty="0">
                <a:solidFill>
                  <a:srgbClr val="FF120C"/>
                </a:solidFill>
                <a:latin typeface="Times New Roman"/>
                <a:cs typeface="Times New Roman"/>
              </a:rPr>
              <a:t>arc-length, </a:t>
            </a:r>
            <a:r>
              <a:rPr lang="en-US" sz="2000" dirty="0">
                <a:solidFill>
                  <a:srgbClr val="000000"/>
                </a:solidFill>
                <a:latin typeface="Times New Roman"/>
                <a:cs typeface="Times New Roman"/>
              </a:rPr>
              <a:t>the</a:t>
            </a:r>
            <a:r>
              <a:rPr lang="en-US" sz="2000" dirty="0">
                <a:solidFill>
                  <a:srgbClr val="FF120C"/>
                </a:solidFill>
                <a:latin typeface="Times New Roman"/>
                <a:cs typeface="Times New Roman"/>
              </a:rPr>
              <a:t> </a:t>
            </a:r>
            <a:r>
              <a:rPr lang="en-US" sz="2000" dirty="0">
                <a:solidFill>
                  <a:srgbClr val="0000FF"/>
                </a:solidFill>
                <a:latin typeface="Times New Roman"/>
                <a:cs typeface="Times New Roman"/>
              </a:rPr>
              <a:t>angle subtended </a:t>
            </a:r>
            <a:r>
              <a:rPr lang="en-US" sz="2000" dirty="0">
                <a:latin typeface="Times New Roman"/>
                <a:cs typeface="Times New Roman"/>
              </a:rPr>
              <a:t>is defined as </a:t>
            </a:r>
            <a:r>
              <a:rPr lang="en-US" sz="2000" dirty="0">
                <a:solidFill>
                  <a:srgbClr val="FF0000"/>
                </a:solidFill>
                <a:latin typeface="Times New Roman"/>
                <a:cs typeface="Times New Roman"/>
              </a:rPr>
              <a:t>one radian </a:t>
            </a:r>
            <a:r>
              <a:rPr lang="en-US" sz="2000" dirty="0">
                <a:latin typeface="Times New Roman"/>
                <a:cs typeface="Times New Roman"/>
              </a:rPr>
              <a:t>(see sketch). </a:t>
            </a:r>
          </a:p>
        </p:txBody>
      </p:sp>
      <p:sp>
        <p:nvSpPr>
          <p:cNvPr id="13327" name="Freeform 18"/>
          <p:cNvSpPr>
            <a:spLocks/>
          </p:cNvSpPr>
          <p:nvPr/>
        </p:nvSpPr>
        <p:spPr bwMode="auto">
          <a:xfrm>
            <a:off x="6937375" y="3429000"/>
            <a:ext cx="247650" cy="457200"/>
          </a:xfrm>
          <a:custGeom>
            <a:avLst/>
            <a:gdLst>
              <a:gd name="T0" fmla="*/ 0 w 192"/>
              <a:gd name="T1" fmla="*/ 0 h 288"/>
              <a:gd name="T2" fmla="*/ 2147483647 w 192"/>
              <a:gd name="T3" fmla="*/ 2147483647 h 288"/>
              <a:gd name="T4" fmla="*/ 2147483647 w 192"/>
              <a:gd name="T5" fmla="*/ 2147483647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24"/>
                  <a:pt x="112" y="48"/>
                  <a:pt x="144" y="96"/>
                </a:cubicBezTo>
                <a:cubicBezTo>
                  <a:pt x="176" y="144"/>
                  <a:pt x="184" y="216"/>
                  <a:pt x="192" y="288"/>
                </a:cubicBez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Times New Roman"/>
              <a:cs typeface="Times New Roman"/>
            </a:endParaRPr>
          </a:p>
        </p:txBody>
      </p:sp>
      <p:sp>
        <p:nvSpPr>
          <p:cNvPr id="13328" name="Text Box 19"/>
          <p:cNvSpPr txBox="1">
            <a:spLocks/>
          </p:cNvSpPr>
          <p:nvPr/>
        </p:nvSpPr>
        <p:spPr bwMode="auto">
          <a:xfrm>
            <a:off x="8644908" y="6477000"/>
            <a:ext cx="42827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dirty="0">
                <a:solidFill>
                  <a:srgbClr val="000000"/>
                </a:solidFill>
                <a:latin typeface="Times New Roman"/>
                <a:cs typeface="Times New Roman"/>
                <a:sym typeface="Gill Sans" charset="0"/>
              </a:rPr>
              <a:t>13.)</a:t>
            </a:r>
          </a:p>
        </p:txBody>
      </p:sp>
      <p:sp>
        <p:nvSpPr>
          <p:cNvPr id="13329" name="Rectangle 20"/>
          <p:cNvSpPr>
            <a:spLocks noChangeArrowheads="1"/>
          </p:cNvSpPr>
          <p:nvPr/>
        </p:nvSpPr>
        <p:spPr bwMode="auto">
          <a:xfrm>
            <a:off x="0" y="0"/>
            <a:ext cx="9144000" cy="6858000"/>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330" name="Freeform 18"/>
          <p:cNvSpPr>
            <a:spLocks noChangeArrowheads="1"/>
          </p:cNvSpPr>
          <p:nvPr/>
        </p:nvSpPr>
        <p:spPr bwMode="auto">
          <a:xfrm>
            <a:off x="7727950" y="2311400"/>
            <a:ext cx="833438" cy="1574800"/>
          </a:xfrm>
          <a:custGeom>
            <a:avLst/>
            <a:gdLst>
              <a:gd name="T0" fmla="*/ 0 w 833437"/>
              <a:gd name="T1" fmla="*/ 0 h 1574800"/>
              <a:gd name="T2" fmla="*/ 171450 w 833437"/>
              <a:gd name="T3" fmla="*/ 133350 h 1574800"/>
              <a:gd name="T4" fmla="*/ 317500 w 833437"/>
              <a:gd name="T5" fmla="*/ 273050 h 1574800"/>
              <a:gd name="T6" fmla="*/ 482602 w 833437"/>
              <a:gd name="T7" fmla="*/ 476250 h 1574800"/>
              <a:gd name="T8" fmla="*/ 622302 w 833437"/>
              <a:gd name="T9" fmla="*/ 711200 h 1574800"/>
              <a:gd name="T10" fmla="*/ 704852 w 833437"/>
              <a:gd name="T11" fmla="*/ 901700 h 1574800"/>
              <a:gd name="T12" fmla="*/ 781052 w 833437"/>
              <a:gd name="T13" fmla="*/ 1155700 h 1574800"/>
              <a:gd name="T14" fmla="*/ 825502 w 833437"/>
              <a:gd name="T15" fmla="*/ 1457325 h 1574800"/>
              <a:gd name="T16" fmla="*/ 828677 w 833437"/>
              <a:gd name="T17" fmla="*/ 1574800 h 15748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3437"/>
              <a:gd name="T28" fmla="*/ 0 h 1574800"/>
              <a:gd name="T29" fmla="*/ 833437 w 833437"/>
              <a:gd name="T30" fmla="*/ 1574800 h 15748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3437" h="1574800">
                <a:moveTo>
                  <a:pt x="0" y="0"/>
                </a:moveTo>
                <a:cubicBezTo>
                  <a:pt x="59266" y="43921"/>
                  <a:pt x="118533" y="87842"/>
                  <a:pt x="171450" y="133350"/>
                </a:cubicBezTo>
                <a:cubicBezTo>
                  <a:pt x="224367" y="178858"/>
                  <a:pt x="265642" y="215900"/>
                  <a:pt x="317500" y="273050"/>
                </a:cubicBezTo>
                <a:cubicBezTo>
                  <a:pt x="369358" y="330200"/>
                  <a:pt x="431800" y="403225"/>
                  <a:pt x="482600" y="476250"/>
                </a:cubicBezTo>
                <a:cubicBezTo>
                  <a:pt x="533400" y="549275"/>
                  <a:pt x="585258" y="640292"/>
                  <a:pt x="622300" y="711200"/>
                </a:cubicBezTo>
                <a:cubicBezTo>
                  <a:pt x="659342" y="782108"/>
                  <a:pt x="678392" y="827617"/>
                  <a:pt x="704850" y="901700"/>
                </a:cubicBezTo>
                <a:cubicBezTo>
                  <a:pt x="731308" y="975783"/>
                  <a:pt x="760942" y="1063096"/>
                  <a:pt x="781050" y="1155700"/>
                </a:cubicBezTo>
                <a:cubicBezTo>
                  <a:pt x="801158" y="1248304"/>
                  <a:pt x="817563" y="1387475"/>
                  <a:pt x="825500" y="1457325"/>
                </a:cubicBezTo>
                <a:cubicBezTo>
                  <a:pt x="833437" y="1527175"/>
                  <a:pt x="828675" y="1574800"/>
                  <a:pt x="828675" y="1574800"/>
                </a:cubicBezTo>
              </a:path>
            </a:pathLst>
          </a:custGeom>
          <a:noFill/>
          <a:ln w="19050" cmpd="sng">
            <a:solidFill>
              <a:srgbClr val="FF0000"/>
            </a:solidFill>
            <a:prstDash val="lgDash"/>
            <a:round/>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Times New Roman"/>
              <a:cs typeface="Times New Roman"/>
            </a:endParaRPr>
          </a:p>
        </p:txBody>
      </p:sp>
      <p:sp>
        <p:nvSpPr>
          <p:cNvPr id="20" name="Rectangle 7"/>
          <p:cNvSpPr>
            <a:spLocks/>
          </p:cNvSpPr>
          <p:nvPr/>
        </p:nvSpPr>
        <p:spPr bwMode="auto">
          <a:xfrm>
            <a:off x="5015035" y="4038600"/>
            <a:ext cx="3844680" cy="2120900"/>
          </a:xfrm>
          <a:prstGeom prst="rect">
            <a:avLst/>
          </a:prstGeom>
          <a:solidFill>
            <a:schemeClr val="bg1"/>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wrap="none" anchor="ctr"/>
          <a:lstStyle/>
          <a:p>
            <a:endParaRPr lang="en-US"/>
          </a:p>
        </p:txBody>
      </p:sp>
      <p:sp>
        <p:nvSpPr>
          <p:cNvPr id="21" name="Text Box 35"/>
          <p:cNvSpPr txBox="1">
            <a:spLocks/>
          </p:cNvSpPr>
          <p:nvPr/>
        </p:nvSpPr>
        <p:spPr bwMode="auto">
          <a:xfrm>
            <a:off x="304800" y="4922427"/>
            <a:ext cx="8534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chemeClr val="accent2"/>
                </a:solidFill>
                <a:latin typeface="Times New Roman"/>
                <a:cs typeface="Times New Roman"/>
              </a:rPr>
              <a:t>And what is the arc length associated with a       radian angle?</a:t>
            </a:r>
          </a:p>
        </p:txBody>
      </p:sp>
      <p:sp>
        <p:nvSpPr>
          <p:cNvPr id="22" name="Text Box 37"/>
          <p:cNvSpPr txBox="1">
            <a:spLocks/>
          </p:cNvSpPr>
          <p:nvPr/>
        </p:nvSpPr>
        <p:spPr bwMode="auto">
          <a:xfrm>
            <a:off x="304800" y="3152745"/>
            <a:ext cx="59182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chemeClr val="accent2"/>
                </a:solidFill>
                <a:latin typeface="Times New Roman"/>
                <a:cs typeface="Times New Roman"/>
              </a:rPr>
              <a:t>So what arc-length is associated with a 2 radian angle?</a:t>
            </a:r>
          </a:p>
        </p:txBody>
      </p:sp>
      <p:graphicFrame>
        <p:nvGraphicFramePr>
          <p:cNvPr id="23" name="Object 2"/>
          <p:cNvGraphicFramePr>
            <a:graphicFrameLocks noChangeAspect="1"/>
          </p:cNvGraphicFramePr>
          <p:nvPr/>
        </p:nvGraphicFramePr>
        <p:xfrm>
          <a:off x="4902445" y="4994274"/>
          <a:ext cx="364547" cy="299627"/>
        </p:xfrm>
        <a:graphic>
          <a:graphicData uri="http://schemas.openxmlformats.org/presentationml/2006/ole">
            <mc:AlternateContent xmlns:mc="http://schemas.openxmlformats.org/markup-compatibility/2006">
              <mc:Choice xmlns:v="urn:schemas-microsoft-com:vml" Requires="v">
                <p:oleObj spid="_x0000_s8508" name="Equation" r:id="rId9" imgW="215900" imgH="177800" progId="Equation.DSMT4">
                  <p:embed/>
                </p:oleObj>
              </mc:Choice>
              <mc:Fallback>
                <p:oleObj name="Equation" r:id="rId9" imgW="215900" imgH="177800" progId="Equation.DSMT4">
                  <p:embed/>
                  <p:pic>
                    <p:nvPicPr>
                      <p:cNvPr id="23"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02445" y="4994274"/>
                        <a:ext cx="364547" cy="299627"/>
                      </a:xfrm>
                      <a:prstGeom prst="rect">
                        <a:avLst/>
                      </a:prstGeom>
                      <a:noFill/>
                      <a:ln>
                        <a:noFill/>
                      </a:ln>
                      <a:effectLst/>
                    </p:spPr>
                  </p:pic>
                </p:oleObj>
              </mc:Fallback>
            </mc:AlternateContent>
          </a:graphicData>
        </a:graphic>
      </p:graphicFrame>
      <p:sp>
        <p:nvSpPr>
          <p:cNvPr id="24" name="Text Box 51"/>
          <p:cNvSpPr txBox="1">
            <a:spLocks/>
          </p:cNvSpPr>
          <p:nvPr/>
        </p:nvSpPr>
        <p:spPr bwMode="auto">
          <a:xfrm>
            <a:off x="304800" y="3929093"/>
            <a:ext cx="8534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chemeClr val="accent2"/>
                </a:solidFill>
                <a:latin typeface="Times New Roman"/>
                <a:cs typeface="Times New Roman"/>
              </a:rPr>
              <a:t>And what arc-length is associated with a 1/2 radian angle?</a:t>
            </a:r>
          </a:p>
        </p:txBody>
      </p:sp>
      <p:graphicFrame>
        <p:nvGraphicFramePr>
          <p:cNvPr id="25" name="Object 3"/>
          <p:cNvGraphicFramePr>
            <a:graphicFrameLocks noChangeAspect="1"/>
          </p:cNvGraphicFramePr>
          <p:nvPr/>
        </p:nvGraphicFramePr>
        <p:xfrm>
          <a:off x="2716213" y="3590955"/>
          <a:ext cx="868362" cy="338138"/>
        </p:xfrm>
        <a:graphic>
          <a:graphicData uri="http://schemas.openxmlformats.org/presentationml/2006/ole">
            <mc:AlternateContent xmlns:mc="http://schemas.openxmlformats.org/markup-compatibility/2006">
              <mc:Choice xmlns:v="urn:schemas-microsoft-com:vml" Requires="v">
                <p:oleObj spid="_x0000_s8509" name="Equation" r:id="rId11" imgW="520700" imgH="203200" progId="Equation.DSMT4">
                  <p:embed/>
                </p:oleObj>
              </mc:Choice>
              <mc:Fallback>
                <p:oleObj name="Equation" r:id="rId11" imgW="520700" imgH="203200" progId="Equation.DSMT4">
                  <p:embed/>
                  <p:pic>
                    <p:nvPicPr>
                      <p:cNvPr id="25"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16213" y="3590955"/>
                        <a:ext cx="868362" cy="338138"/>
                      </a:xfrm>
                      <a:prstGeom prst="rect">
                        <a:avLst/>
                      </a:prstGeom>
                      <a:noFill/>
                      <a:ln>
                        <a:noFill/>
                      </a:ln>
                      <a:effectLst/>
                    </p:spPr>
                  </p:pic>
                </p:oleObj>
              </mc:Fallback>
            </mc:AlternateContent>
          </a:graphicData>
        </a:graphic>
      </p:graphicFrame>
      <p:graphicFrame>
        <p:nvGraphicFramePr>
          <p:cNvPr id="26" name="Object 4"/>
          <p:cNvGraphicFramePr>
            <a:graphicFrameLocks noChangeAspect="1"/>
          </p:cNvGraphicFramePr>
          <p:nvPr/>
        </p:nvGraphicFramePr>
        <p:xfrm>
          <a:off x="2527300" y="4291103"/>
          <a:ext cx="1358900" cy="745624"/>
        </p:xfrm>
        <a:graphic>
          <a:graphicData uri="http://schemas.openxmlformats.org/presentationml/2006/ole">
            <mc:AlternateContent xmlns:mc="http://schemas.openxmlformats.org/markup-compatibility/2006">
              <mc:Choice xmlns:v="urn:schemas-microsoft-com:vml" Requires="v">
                <p:oleObj spid="_x0000_s8510" name="Equation" r:id="rId13" imgW="787400" imgH="431800" progId="Equation.DSMT4">
                  <p:embed/>
                </p:oleObj>
              </mc:Choice>
              <mc:Fallback>
                <p:oleObj name="Equation" r:id="rId13" imgW="787400" imgH="431800" progId="Equation.DSMT4">
                  <p:embed/>
                  <p:pic>
                    <p:nvPicPr>
                      <p:cNvPr id="26"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27300" y="4291103"/>
                        <a:ext cx="1358900" cy="745624"/>
                      </a:xfrm>
                      <a:prstGeom prst="rect">
                        <a:avLst/>
                      </a:prstGeom>
                      <a:noFill/>
                      <a:ln>
                        <a:noFill/>
                      </a:ln>
                      <a:effectLst/>
                    </p:spPr>
                  </p:pic>
                </p:oleObj>
              </mc:Fallback>
            </mc:AlternateContent>
          </a:graphicData>
        </a:graphic>
      </p:graphicFrame>
      <p:graphicFrame>
        <p:nvGraphicFramePr>
          <p:cNvPr id="27" name="Object 6"/>
          <p:cNvGraphicFramePr>
            <a:graphicFrameLocks noChangeAspect="1"/>
          </p:cNvGraphicFramePr>
          <p:nvPr/>
        </p:nvGraphicFramePr>
        <p:xfrm>
          <a:off x="2843415" y="5395911"/>
          <a:ext cx="707823" cy="284163"/>
        </p:xfrm>
        <a:graphic>
          <a:graphicData uri="http://schemas.openxmlformats.org/presentationml/2006/ole">
            <mc:AlternateContent xmlns:mc="http://schemas.openxmlformats.org/markup-compatibility/2006">
              <mc:Choice xmlns:v="urn:schemas-microsoft-com:vml" Requires="v">
                <p:oleObj spid="_x0000_s8511" name="Equation" r:id="rId15" imgW="444500" imgH="177800" progId="Equation.DSMT4">
                  <p:embed/>
                </p:oleObj>
              </mc:Choice>
              <mc:Fallback>
                <p:oleObj name="Equation" r:id="rId15" imgW="444500" imgH="177800" progId="Equation.DSMT4">
                  <p:embed/>
                  <p:pic>
                    <p:nvPicPr>
                      <p:cNvPr id="27" name="Object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43415" y="5395911"/>
                        <a:ext cx="707823" cy="284163"/>
                      </a:xfrm>
                      <a:prstGeom prst="rect">
                        <a:avLst/>
                      </a:prstGeom>
                      <a:noFill/>
                      <a:ln>
                        <a:noFill/>
                      </a:ln>
                      <a:effectLst/>
                    </p:spPr>
                  </p:pic>
                </p:oleObj>
              </mc:Fallback>
            </mc:AlternateContent>
          </a:graphicData>
        </a:graphic>
      </p:graphicFrame>
      <p:sp>
        <p:nvSpPr>
          <p:cNvPr id="28" name="Text Box 58"/>
          <p:cNvSpPr txBox="1">
            <a:spLocks/>
          </p:cNvSpPr>
          <p:nvPr/>
        </p:nvSpPr>
        <p:spPr bwMode="auto">
          <a:xfrm>
            <a:off x="720393" y="5745162"/>
            <a:ext cx="811880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000000"/>
                </a:solidFill>
                <a:latin typeface="Times New Roman"/>
                <a:cs typeface="Times New Roman"/>
              </a:rPr>
              <a:t>where</a:t>
            </a:r>
            <a:r>
              <a:rPr lang="en-US" sz="2000" dirty="0">
                <a:solidFill>
                  <a:schemeClr val="accent2"/>
                </a:solidFill>
                <a:latin typeface="Times New Roman"/>
                <a:cs typeface="Times New Roman"/>
              </a:rPr>
              <a:t> </a:t>
            </a:r>
            <a:r>
              <a:rPr lang="en-US" sz="2000" dirty="0">
                <a:solidFill>
                  <a:srgbClr val="FF0000"/>
                </a:solidFill>
                <a:latin typeface="Times New Roman"/>
                <a:cs typeface="Times New Roman"/>
              </a:rPr>
              <a:t>R</a:t>
            </a:r>
            <a:r>
              <a:rPr lang="ja-JP" altLang="en-US" sz="2000" dirty="0">
                <a:solidFill>
                  <a:srgbClr val="FF0000"/>
                </a:solidFill>
                <a:latin typeface="Times New Roman"/>
                <a:cs typeface="Times New Roman"/>
              </a:rPr>
              <a:t>’</a:t>
            </a:r>
            <a:r>
              <a:rPr lang="en-US" altLang="ja-JP" sz="2000" dirty="0">
                <a:solidFill>
                  <a:srgbClr val="FF0000"/>
                </a:solidFill>
                <a:latin typeface="Times New Roman"/>
                <a:cs typeface="Times New Roman"/>
              </a:rPr>
              <a:t>s units </a:t>
            </a:r>
            <a:r>
              <a:rPr lang="en-US" altLang="ja-JP" sz="2000" dirty="0">
                <a:latin typeface="Times New Roman"/>
                <a:cs typeface="Times New Roman"/>
              </a:rPr>
              <a:t>are</a:t>
            </a:r>
            <a:r>
              <a:rPr lang="en-US" altLang="ja-JP" sz="2000" dirty="0">
                <a:solidFill>
                  <a:srgbClr val="FF0000"/>
                </a:solidFill>
                <a:latin typeface="Times New Roman"/>
                <a:cs typeface="Times New Roman"/>
              </a:rPr>
              <a:t> </a:t>
            </a:r>
            <a:r>
              <a:rPr lang="en-US" altLang="ja-JP" sz="2000" i="1" dirty="0">
                <a:solidFill>
                  <a:srgbClr val="FF0000"/>
                </a:solidFill>
                <a:latin typeface="Times New Roman"/>
                <a:cs typeface="Times New Roman"/>
              </a:rPr>
              <a:t>meters per radian</a:t>
            </a:r>
            <a:r>
              <a:rPr lang="en-US" altLang="ja-JP" sz="2000" dirty="0">
                <a:solidFill>
                  <a:srgbClr val="FF0000"/>
                </a:solidFill>
                <a:latin typeface="Times New Roman"/>
                <a:cs typeface="Times New Roman"/>
              </a:rPr>
              <a:t> </a:t>
            </a:r>
            <a:r>
              <a:rPr lang="en-US" altLang="ja-JP" sz="2000" dirty="0">
                <a:solidFill>
                  <a:srgbClr val="000000"/>
                </a:solidFill>
                <a:latin typeface="Times New Roman"/>
                <a:cs typeface="Times New Roman"/>
              </a:rPr>
              <a:t>and</a:t>
            </a:r>
            <a:r>
              <a:rPr lang="en-US" altLang="ja-JP" sz="2000" dirty="0">
                <a:solidFill>
                  <a:schemeClr val="accent2"/>
                </a:solidFill>
                <a:latin typeface="Times New Roman"/>
                <a:cs typeface="Times New Roman"/>
              </a:rPr>
              <a:t>       units </a:t>
            </a:r>
            <a:r>
              <a:rPr lang="en-US" altLang="ja-JP" sz="2000" dirty="0">
                <a:solidFill>
                  <a:srgbClr val="000000"/>
                </a:solidFill>
                <a:latin typeface="Times New Roman"/>
                <a:cs typeface="Times New Roman"/>
              </a:rPr>
              <a:t>are in </a:t>
            </a:r>
            <a:r>
              <a:rPr lang="en-US" altLang="ja-JP" sz="2000" dirty="0">
                <a:solidFill>
                  <a:srgbClr val="FF0000"/>
                </a:solidFill>
                <a:latin typeface="Times New Roman"/>
                <a:cs typeface="Times New Roman"/>
              </a:rPr>
              <a:t>radians</a:t>
            </a:r>
            <a:r>
              <a:rPr lang="en-US" altLang="ja-JP" sz="2000" dirty="0">
                <a:solidFill>
                  <a:schemeClr val="accent2"/>
                </a:solidFill>
                <a:latin typeface="Times New Roman"/>
                <a:cs typeface="Times New Roman"/>
              </a:rPr>
              <a:t>.</a:t>
            </a:r>
            <a:endParaRPr lang="en-US" sz="2800" dirty="0">
              <a:solidFill>
                <a:schemeClr val="accent2"/>
              </a:solidFill>
              <a:latin typeface="Times New Roman"/>
              <a:cs typeface="Times New Roman"/>
            </a:endParaRPr>
          </a:p>
        </p:txBody>
      </p:sp>
      <p:graphicFrame>
        <p:nvGraphicFramePr>
          <p:cNvPr id="29" name="Object 7"/>
          <p:cNvGraphicFramePr>
            <a:graphicFrameLocks noChangeAspect="1"/>
          </p:cNvGraphicFramePr>
          <p:nvPr/>
        </p:nvGraphicFramePr>
        <p:xfrm>
          <a:off x="5165392" y="5803900"/>
          <a:ext cx="392113" cy="304800"/>
        </p:xfrm>
        <a:graphic>
          <a:graphicData uri="http://schemas.openxmlformats.org/presentationml/2006/ole">
            <mc:AlternateContent xmlns:mc="http://schemas.openxmlformats.org/markup-compatibility/2006">
              <mc:Choice xmlns:v="urn:schemas-microsoft-com:vml" Requires="v">
                <p:oleObj spid="_x0000_s8512" name="Equation" r:id="rId17" imgW="228600" imgH="177800" progId="Equation.DSMT4">
                  <p:embed/>
                </p:oleObj>
              </mc:Choice>
              <mc:Fallback>
                <p:oleObj name="Equation" r:id="rId17" imgW="228600" imgH="177800" progId="Equation.DSMT4">
                  <p:embed/>
                  <p:pic>
                    <p:nvPicPr>
                      <p:cNvPr id="29" name="Object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65392" y="5803900"/>
                        <a:ext cx="39211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5135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26"/>
                                        </p:tgtEl>
                                        <p:attrNameLst>
                                          <p:attrName>style.visibility</p:attrName>
                                        </p:attrNameLst>
                                      </p:cBhvr>
                                      <p:to>
                                        <p:strVal val="visible"/>
                                      </p:to>
                                    </p:set>
                                    <p:animEffect transition="in" filter="dissolve">
                                      <p:cBhvr>
                                        <p:cTn id="7" dur="500"/>
                                        <p:tgtEl>
                                          <p:spTgt spid="133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30"/>
                                        </p:tgtEl>
                                        <p:attrNameLst>
                                          <p:attrName>style.visibility</p:attrName>
                                        </p:attrNameLst>
                                      </p:cBhvr>
                                      <p:to>
                                        <p:strVal val="visible"/>
                                      </p:to>
                                    </p:set>
                                    <p:animEffect transition="in" filter="dissolve">
                                      <p:cBhvr>
                                        <p:cTn id="12" dur="500"/>
                                        <p:tgtEl>
                                          <p:spTgt spid="13330"/>
                                        </p:tgtEl>
                                      </p:cBhvr>
                                    </p:animEffect>
                                  </p:childTnLst>
                                </p:cTn>
                              </p:par>
                              <p:par>
                                <p:cTn id="13" presetID="9" presetClass="entr" presetSubtype="0" fill="hold" nodeType="withEffect">
                                  <p:stCondLst>
                                    <p:cond delay="0"/>
                                  </p:stCondLst>
                                  <p:childTnLst>
                                    <p:set>
                                      <p:cBhvr>
                                        <p:cTn id="14" dur="1" fill="hold">
                                          <p:stCondLst>
                                            <p:cond delay="0"/>
                                          </p:stCondLst>
                                        </p:cTn>
                                        <p:tgtEl>
                                          <p:spTgt spid="13325"/>
                                        </p:tgtEl>
                                        <p:attrNameLst>
                                          <p:attrName>style.visibility</p:attrName>
                                        </p:attrNameLst>
                                      </p:cBhvr>
                                      <p:to>
                                        <p:strVal val="visible"/>
                                      </p:to>
                                    </p:set>
                                    <p:animEffect transition="in" filter="dissolve">
                                      <p:cBhvr>
                                        <p:cTn id="15" dur="500"/>
                                        <p:tgtEl>
                                          <p:spTgt spid="1332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3327"/>
                                        </p:tgtEl>
                                        <p:attrNameLst>
                                          <p:attrName>style.visibility</p:attrName>
                                        </p:attrNameLst>
                                      </p:cBhvr>
                                      <p:to>
                                        <p:strVal val="visible"/>
                                      </p:to>
                                    </p:set>
                                    <p:animEffect transition="in" filter="dissolve">
                                      <p:cBhvr>
                                        <p:cTn id="18" dur="500"/>
                                        <p:tgtEl>
                                          <p:spTgt spid="13327"/>
                                        </p:tgtEl>
                                      </p:cBhvr>
                                    </p:animEffect>
                                  </p:childTnLst>
                                </p:cTn>
                              </p:par>
                              <p:par>
                                <p:cTn id="19" presetID="9" presetClass="entr" presetSubtype="0" fill="hold" nodeType="withEffect">
                                  <p:stCondLst>
                                    <p:cond delay="0"/>
                                  </p:stCondLst>
                                  <p:childTnLst>
                                    <p:set>
                                      <p:cBhvr>
                                        <p:cTn id="20" dur="1" fill="hold">
                                          <p:stCondLst>
                                            <p:cond delay="0"/>
                                          </p:stCondLst>
                                        </p:cTn>
                                        <p:tgtEl>
                                          <p:spTgt spid="13322"/>
                                        </p:tgtEl>
                                        <p:attrNameLst>
                                          <p:attrName>style.visibility</p:attrName>
                                        </p:attrNameLst>
                                      </p:cBhvr>
                                      <p:to>
                                        <p:strVal val="visible"/>
                                      </p:to>
                                    </p:set>
                                    <p:animEffect transition="in" filter="dissolve">
                                      <p:cBhvr>
                                        <p:cTn id="21" dur="500"/>
                                        <p:tgtEl>
                                          <p:spTgt spid="1332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dissolv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dissolv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dissolv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dissolve">
                                      <p:cBhvr>
                                        <p:cTn id="46" dur="500"/>
                                        <p:tgtEl>
                                          <p:spTgt spid="23"/>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dissolv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dissolve">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dissolve">
                                      <p:cBhvr>
                                        <p:cTn id="59" dur="500"/>
                                        <p:tgtEl>
                                          <p:spTgt spid="29"/>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dissolve">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p:bldP spid="13327" grpId="0" animBg="1"/>
      <p:bldP spid="13330" grpId="0" animBg="1"/>
      <p:bldP spid="21" grpId="0"/>
      <p:bldP spid="22" grpId="0"/>
      <p:bldP spid="24"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
          <p:cNvSpPr txBox="1">
            <a:spLocks noChangeArrowheads="1"/>
          </p:cNvSpPr>
          <p:nvPr/>
        </p:nvSpPr>
        <p:spPr bwMode="auto">
          <a:xfrm>
            <a:off x="228600" y="228600"/>
            <a:ext cx="448321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Times New Roman"/>
                <a:cs typeface="Times New Roman"/>
              </a:rPr>
              <a:t>Taking the derivative of both sides yields:</a:t>
            </a:r>
          </a:p>
        </p:txBody>
      </p:sp>
      <p:graphicFrame>
        <p:nvGraphicFramePr>
          <p:cNvPr id="15362" name="Object 2"/>
          <p:cNvGraphicFramePr>
            <a:graphicFrameLocks noChangeAspect="1"/>
          </p:cNvGraphicFramePr>
          <p:nvPr>
            <p:extLst>
              <p:ext uri="{D42A27DB-BD31-4B8C-83A1-F6EECF244321}">
                <p14:modId xmlns:p14="http://schemas.microsoft.com/office/powerpoint/2010/main" val="2534047213"/>
              </p:ext>
            </p:extLst>
          </p:nvPr>
        </p:nvGraphicFramePr>
        <p:xfrm>
          <a:off x="2379156" y="718984"/>
          <a:ext cx="2754312" cy="631825"/>
        </p:xfrm>
        <a:graphic>
          <a:graphicData uri="http://schemas.openxmlformats.org/presentationml/2006/ole">
            <mc:AlternateContent xmlns:mc="http://schemas.openxmlformats.org/markup-compatibility/2006">
              <mc:Choice xmlns:v="urn:schemas-microsoft-com:vml" Requires="v">
                <p:oleObj spid="_x0000_s9550" name="Equation" r:id="rId3" imgW="1714500" imgH="393700" progId="Equation.DSMT4">
                  <p:embed/>
                </p:oleObj>
              </mc:Choice>
              <mc:Fallback>
                <p:oleObj name="Equation" r:id="rId3" imgW="1714500" imgH="393700" progId="Equation.DSMT4">
                  <p:embed/>
                  <p:pic>
                    <p:nvPicPr>
                      <p:cNvPr id="15362" name="Object 2"/>
                      <p:cNvPicPr>
                        <a:picLocks noChangeAspect="1" noChangeArrowheads="1"/>
                      </p:cNvPicPr>
                      <p:nvPr/>
                    </p:nvPicPr>
                    <p:blipFill>
                      <a:blip r:embed="rId4"/>
                      <a:srcRect/>
                      <a:stretch>
                        <a:fillRect/>
                      </a:stretch>
                    </p:blipFill>
                    <p:spPr bwMode="auto">
                      <a:xfrm>
                        <a:off x="2379156" y="718984"/>
                        <a:ext cx="2754312" cy="631825"/>
                      </a:xfrm>
                      <a:prstGeom prst="rect">
                        <a:avLst/>
                      </a:prstGeom>
                      <a:noFill/>
                      <a:ln>
                        <a:noFill/>
                      </a:ln>
                      <a:effectLst/>
                    </p:spPr>
                  </p:pic>
                </p:oleObj>
              </mc:Fallback>
            </mc:AlternateContent>
          </a:graphicData>
        </a:graphic>
      </p:graphicFrame>
      <p:sp>
        <p:nvSpPr>
          <p:cNvPr id="15363" name="Text Box 4"/>
          <p:cNvSpPr txBox="1">
            <a:spLocks noChangeArrowheads="1"/>
          </p:cNvSpPr>
          <p:nvPr/>
        </p:nvSpPr>
        <p:spPr bwMode="auto">
          <a:xfrm>
            <a:off x="228600" y="2971800"/>
            <a:ext cx="510275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Times New Roman"/>
                <a:cs typeface="Times New Roman"/>
              </a:rPr>
              <a:t>Taking the derivative of both sides again yields:</a:t>
            </a:r>
          </a:p>
        </p:txBody>
      </p:sp>
      <p:sp>
        <p:nvSpPr>
          <p:cNvPr id="15364" name="Text Box 6"/>
          <p:cNvSpPr txBox="1">
            <a:spLocks noChangeArrowheads="1"/>
          </p:cNvSpPr>
          <p:nvPr/>
        </p:nvSpPr>
        <p:spPr bwMode="auto">
          <a:xfrm>
            <a:off x="444500" y="1774825"/>
            <a:ext cx="301246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Times New Roman"/>
                <a:cs typeface="Times New Roman"/>
              </a:rPr>
              <a:t>more commonly written as:</a:t>
            </a:r>
          </a:p>
        </p:txBody>
      </p:sp>
      <p:graphicFrame>
        <p:nvGraphicFramePr>
          <p:cNvPr id="15365" name="Object 3"/>
          <p:cNvGraphicFramePr>
            <a:graphicFrameLocks noChangeAspect="1"/>
          </p:cNvGraphicFramePr>
          <p:nvPr/>
        </p:nvGraphicFramePr>
        <p:xfrm>
          <a:off x="3456963" y="1869507"/>
          <a:ext cx="782638" cy="267328"/>
        </p:xfrm>
        <a:graphic>
          <a:graphicData uri="http://schemas.openxmlformats.org/presentationml/2006/ole">
            <mc:AlternateContent xmlns:mc="http://schemas.openxmlformats.org/markup-compatibility/2006">
              <mc:Choice xmlns:v="urn:schemas-microsoft-com:vml" Requires="v">
                <p:oleObj spid="_x0000_s9551" name="Equation" r:id="rId5" imgW="482600" imgH="165100" progId="Equation.DSMT4">
                  <p:embed/>
                </p:oleObj>
              </mc:Choice>
              <mc:Fallback>
                <p:oleObj name="Equation" r:id="rId5" imgW="482600" imgH="165100" progId="Equation.DSMT4">
                  <p:embed/>
                  <p:pic>
                    <p:nvPicPr>
                      <p:cNvPr id="15365" name="Object 3"/>
                      <p:cNvPicPr>
                        <a:picLocks noChangeAspect="1" noChangeArrowheads="1"/>
                      </p:cNvPicPr>
                      <p:nvPr/>
                    </p:nvPicPr>
                    <p:blipFill>
                      <a:blip r:embed="rId6"/>
                      <a:srcRect/>
                      <a:stretch>
                        <a:fillRect/>
                      </a:stretch>
                    </p:blipFill>
                    <p:spPr bwMode="auto">
                      <a:xfrm>
                        <a:off x="3456963" y="1869507"/>
                        <a:ext cx="782638" cy="267328"/>
                      </a:xfrm>
                      <a:prstGeom prst="rect">
                        <a:avLst/>
                      </a:prstGeom>
                      <a:noFill/>
                      <a:ln>
                        <a:noFill/>
                      </a:ln>
                      <a:effectLst/>
                    </p:spPr>
                  </p:pic>
                </p:oleObj>
              </mc:Fallback>
            </mc:AlternateContent>
          </a:graphicData>
        </a:graphic>
      </p:graphicFrame>
      <p:sp>
        <p:nvSpPr>
          <p:cNvPr id="15366" name="Text Box 8"/>
          <p:cNvSpPr txBox="1">
            <a:spLocks noChangeArrowheads="1"/>
          </p:cNvSpPr>
          <p:nvPr/>
        </p:nvSpPr>
        <p:spPr bwMode="auto">
          <a:xfrm>
            <a:off x="838200" y="4657725"/>
            <a:ext cx="301246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Times New Roman"/>
                <a:cs typeface="Times New Roman"/>
              </a:rPr>
              <a:t>more commonly written as:</a:t>
            </a:r>
          </a:p>
        </p:txBody>
      </p:sp>
      <p:sp>
        <p:nvSpPr>
          <p:cNvPr id="15368" name="Text Box 10"/>
          <p:cNvSpPr txBox="1">
            <a:spLocks noChangeArrowheads="1"/>
          </p:cNvSpPr>
          <p:nvPr/>
        </p:nvSpPr>
        <p:spPr bwMode="auto">
          <a:xfrm>
            <a:off x="228600" y="5715000"/>
            <a:ext cx="84582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solidFill>
                  <a:srgbClr val="FF0000"/>
                </a:solidFill>
                <a:latin typeface="Apple Chancery"/>
                <a:cs typeface="Apple Chancery"/>
              </a:rPr>
              <a:t>These are NOT kinematic relationships!</a:t>
            </a:r>
            <a:r>
              <a:rPr lang="en-US" sz="2000" dirty="0">
                <a:latin typeface="Apple Chancery"/>
                <a:cs typeface="Apple Chancery"/>
              </a:rPr>
              <a:t>  </a:t>
            </a:r>
            <a:r>
              <a:rPr lang="en-US" sz="2000" dirty="0">
                <a:solidFill>
                  <a:srgbClr val="0000FF"/>
                </a:solidFill>
                <a:latin typeface="Times New Roman"/>
                <a:cs typeface="Times New Roman"/>
              </a:rPr>
              <a:t>They work whether the acceleration is a constant or not.</a:t>
            </a:r>
          </a:p>
        </p:txBody>
      </p:sp>
      <p:sp>
        <p:nvSpPr>
          <p:cNvPr id="15369" name="Text Box 19"/>
          <p:cNvSpPr txBox="1">
            <a:spLocks/>
          </p:cNvSpPr>
          <p:nvPr/>
        </p:nvSpPr>
        <p:spPr bwMode="auto">
          <a:xfrm>
            <a:off x="8568708" y="6477000"/>
            <a:ext cx="42827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dirty="0">
                <a:solidFill>
                  <a:srgbClr val="000000"/>
                </a:solidFill>
                <a:latin typeface="Times New Roman"/>
                <a:cs typeface="Times New Roman"/>
                <a:sym typeface="Gill Sans" charset="0"/>
              </a:rPr>
              <a:t>14.)</a:t>
            </a:r>
          </a:p>
        </p:txBody>
      </p:sp>
      <p:sp>
        <p:nvSpPr>
          <p:cNvPr id="15370" name="Rectangle 20"/>
          <p:cNvSpPr>
            <a:spLocks noChangeArrowheads="1"/>
          </p:cNvSpPr>
          <p:nvPr/>
        </p:nvSpPr>
        <p:spPr bwMode="auto">
          <a:xfrm>
            <a:off x="0" y="0"/>
            <a:ext cx="9144000" cy="6858000"/>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aphicFrame>
        <p:nvGraphicFramePr>
          <p:cNvPr id="15371" name="Object 5"/>
          <p:cNvGraphicFramePr>
            <a:graphicFrameLocks noChangeAspect="1"/>
          </p:cNvGraphicFramePr>
          <p:nvPr/>
        </p:nvGraphicFramePr>
        <p:xfrm>
          <a:off x="2498725" y="3536950"/>
          <a:ext cx="3089275" cy="1004888"/>
        </p:xfrm>
        <a:graphic>
          <a:graphicData uri="http://schemas.openxmlformats.org/presentationml/2006/ole">
            <mc:AlternateContent xmlns:mc="http://schemas.openxmlformats.org/markup-compatibility/2006">
              <mc:Choice xmlns:v="urn:schemas-microsoft-com:vml" Requires="v">
                <p:oleObj spid="_x0000_s9552" name="Equation" r:id="rId7" imgW="2108200" imgH="685800" progId="Equation.DSMT4">
                  <p:embed/>
                </p:oleObj>
              </mc:Choice>
              <mc:Fallback>
                <p:oleObj name="Equation" r:id="rId7" imgW="2108200" imgH="685800" progId="Equation.DSMT4">
                  <p:embed/>
                  <p:pic>
                    <p:nvPicPr>
                      <p:cNvPr id="15371" name="Object 5"/>
                      <p:cNvPicPr>
                        <a:picLocks noChangeAspect="1" noChangeArrowheads="1"/>
                      </p:cNvPicPr>
                      <p:nvPr/>
                    </p:nvPicPr>
                    <p:blipFill>
                      <a:blip r:embed="rId8"/>
                      <a:srcRect/>
                      <a:stretch>
                        <a:fillRect/>
                      </a:stretch>
                    </p:blipFill>
                    <p:spPr bwMode="auto">
                      <a:xfrm>
                        <a:off x="2498725" y="3536950"/>
                        <a:ext cx="3089275" cy="1004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3" name="Object 3"/>
          <p:cNvGraphicFramePr>
            <a:graphicFrameLocks noChangeAspect="1"/>
          </p:cNvGraphicFramePr>
          <p:nvPr/>
        </p:nvGraphicFramePr>
        <p:xfrm>
          <a:off x="3522663" y="5181600"/>
          <a:ext cx="762000" cy="266700"/>
        </p:xfrm>
        <a:graphic>
          <a:graphicData uri="http://schemas.openxmlformats.org/presentationml/2006/ole">
            <mc:AlternateContent xmlns:mc="http://schemas.openxmlformats.org/markup-compatibility/2006">
              <mc:Choice xmlns:v="urn:schemas-microsoft-com:vml" Requires="v">
                <p:oleObj spid="_x0000_s9553" name="Equation" r:id="rId9" imgW="469900" imgH="165100" progId="Equation.DSMT4">
                  <p:embed/>
                </p:oleObj>
              </mc:Choice>
              <mc:Fallback>
                <p:oleObj name="Equation" r:id="rId9" imgW="469900" imgH="165100" progId="Equation.DSMT4">
                  <p:embed/>
                  <p:pic>
                    <p:nvPicPr>
                      <p:cNvPr id="13" name="Object 3"/>
                      <p:cNvPicPr>
                        <a:picLocks noChangeAspect="1" noChangeArrowheads="1"/>
                      </p:cNvPicPr>
                      <p:nvPr/>
                    </p:nvPicPr>
                    <p:blipFill>
                      <a:blip r:embed="rId10"/>
                      <a:srcRect/>
                      <a:stretch>
                        <a:fillRect/>
                      </a:stretch>
                    </p:blipFill>
                    <p:spPr bwMode="auto">
                      <a:xfrm>
                        <a:off x="3522663" y="5181600"/>
                        <a:ext cx="762000" cy="266700"/>
                      </a:xfrm>
                      <a:prstGeom prst="rect">
                        <a:avLst/>
                      </a:prstGeom>
                      <a:noFill/>
                      <a:ln>
                        <a:noFill/>
                      </a:ln>
                      <a:effectLst/>
                    </p:spPr>
                  </p:pic>
                </p:oleObj>
              </mc:Fallback>
            </mc:AlternateContent>
          </a:graphicData>
        </a:graphic>
      </p:graphicFrame>
      <p:sp>
        <p:nvSpPr>
          <p:cNvPr id="14" name="Text Box 6"/>
          <p:cNvSpPr txBox="1">
            <a:spLocks noChangeArrowheads="1"/>
          </p:cNvSpPr>
          <p:nvPr/>
        </p:nvSpPr>
        <p:spPr bwMode="auto">
          <a:xfrm>
            <a:off x="609600" y="2127280"/>
            <a:ext cx="60452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Times New Roman"/>
                <a:cs typeface="Times New Roman"/>
              </a:rPr>
              <a:t>where </a:t>
            </a:r>
            <a:r>
              <a:rPr lang="en-US" sz="2000" dirty="0">
                <a:solidFill>
                  <a:srgbClr val="FF0000"/>
                </a:solidFill>
                <a:latin typeface="Times New Roman"/>
                <a:cs typeface="Times New Roman"/>
              </a:rPr>
              <a:t>v </a:t>
            </a:r>
            <a:r>
              <a:rPr lang="en-US" sz="2000" dirty="0">
                <a:latin typeface="Times New Roman"/>
                <a:cs typeface="Times New Roman"/>
              </a:rPr>
              <a:t>is the </a:t>
            </a:r>
            <a:r>
              <a:rPr lang="en-US" sz="2000" i="1" dirty="0">
                <a:solidFill>
                  <a:srgbClr val="0000FF"/>
                </a:solidFill>
                <a:latin typeface="Times New Roman"/>
                <a:cs typeface="Times New Roman"/>
              </a:rPr>
              <a:t>velocity of a point moving </a:t>
            </a:r>
            <a:r>
              <a:rPr lang="en-US" sz="2000" dirty="0">
                <a:latin typeface="Times New Roman"/>
                <a:cs typeface="Times New Roman"/>
              </a:rPr>
              <a:t>with </a:t>
            </a:r>
            <a:r>
              <a:rPr lang="en-US" sz="2000" i="1" dirty="0">
                <a:solidFill>
                  <a:srgbClr val="0000FF"/>
                </a:solidFill>
                <a:latin typeface="Times New Roman"/>
                <a:cs typeface="Times New Roman"/>
              </a:rPr>
              <a:t>angular velocity     </a:t>
            </a:r>
            <a:r>
              <a:rPr lang="en-US" sz="2000" dirty="0">
                <a:latin typeface="Times New Roman"/>
                <a:cs typeface="Times New Roman"/>
              </a:rPr>
              <a:t>upon an arc </a:t>
            </a:r>
            <a:r>
              <a:rPr lang="en-US" sz="2000" i="1" dirty="0">
                <a:solidFill>
                  <a:srgbClr val="FF0000"/>
                </a:solidFill>
                <a:latin typeface="Times New Roman"/>
                <a:cs typeface="Times New Roman"/>
              </a:rPr>
              <a:t>R units from the fixed center</a:t>
            </a:r>
            <a:r>
              <a:rPr lang="en-US" sz="2000" dirty="0">
                <a:latin typeface="Times New Roman"/>
                <a:cs typeface="Times New Roman"/>
              </a:rPr>
              <a:t>.</a:t>
            </a:r>
          </a:p>
        </p:txBody>
      </p:sp>
      <p:graphicFrame>
        <p:nvGraphicFramePr>
          <p:cNvPr id="15" name="Object 3"/>
          <p:cNvGraphicFramePr>
            <a:graphicFrameLocks noChangeAspect="1"/>
          </p:cNvGraphicFramePr>
          <p:nvPr/>
        </p:nvGraphicFramePr>
        <p:xfrm>
          <a:off x="1519238" y="2571641"/>
          <a:ext cx="247650" cy="225425"/>
        </p:xfrm>
        <a:graphic>
          <a:graphicData uri="http://schemas.openxmlformats.org/presentationml/2006/ole">
            <mc:AlternateContent xmlns:mc="http://schemas.openxmlformats.org/markup-compatibility/2006">
              <mc:Choice xmlns:v="urn:schemas-microsoft-com:vml" Requires="v">
                <p:oleObj spid="_x0000_s9554" name="Equation" r:id="rId11" imgW="152400" imgH="139700" progId="Equation.DSMT4">
                  <p:embed/>
                </p:oleObj>
              </mc:Choice>
              <mc:Fallback>
                <p:oleObj name="Equation" r:id="rId11" imgW="152400" imgH="139700" progId="Equation.DSMT4">
                  <p:embed/>
                  <p:pic>
                    <p:nvPicPr>
                      <p:cNvPr id="15" name="Object 3"/>
                      <p:cNvPicPr>
                        <a:picLocks noChangeAspect="1" noChangeArrowheads="1"/>
                      </p:cNvPicPr>
                      <p:nvPr/>
                    </p:nvPicPr>
                    <p:blipFill>
                      <a:blip r:embed="rId12"/>
                      <a:srcRect/>
                      <a:stretch>
                        <a:fillRect/>
                      </a:stretch>
                    </p:blipFill>
                    <p:spPr bwMode="auto">
                      <a:xfrm>
                        <a:off x="1519238" y="2571641"/>
                        <a:ext cx="247650" cy="225425"/>
                      </a:xfrm>
                      <a:prstGeom prst="rect">
                        <a:avLst/>
                      </a:prstGeom>
                      <a:noFill/>
                      <a:ln>
                        <a:noFill/>
                      </a:ln>
                      <a:effectLst/>
                    </p:spPr>
                  </p:pic>
                </p:oleObj>
              </mc:Fallback>
            </mc:AlternateContent>
          </a:graphicData>
        </a:graphic>
      </p:graphicFrame>
      <p:grpSp>
        <p:nvGrpSpPr>
          <p:cNvPr id="3" name="Group 2"/>
          <p:cNvGrpSpPr/>
          <p:nvPr/>
        </p:nvGrpSpPr>
        <p:grpSpPr>
          <a:xfrm>
            <a:off x="6688630" y="992188"/>
            <a:ext cx="2269878" cy="2257307"/>
            <a:chOff x="6688630" y="992188"/>
            <a:chExt cx="2269878" cy="2257307"/>
          </a:xfrm>
        </p:grpSpPr>
        <p:sp>
          <p:nvSpPr>
            <p:cNvPr id="16" name="Line 9"/>
            <p:cNvSpPr>
              <a:spLocks noChangeShapeType="1"/>
            </p:cNvSpPr>
            <p:nvPr/>
          </p:nvSpPr>
          <p:spPr bwMode="auto">
            <a:xfrm>
              <a:off x="7213600" y="1428810"/>
              <a:ext cx="0" cy="1600200"/>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a:cs typeface="Times New Roman"/>
              </a:endParaRPr>
            </a:p>
          </p:txBody>
        </p:sp>
        <p:sp>
          <p:nvSpPr>
            <p:cNvPr id="17" name="Line 10"/>
            <p:cNvSpPr>
              <a:spLocks noChangeShapeType="1"/>
            </p:cNvSpPr>
            <p:nvPr/>
          </p:nvSpPr>
          <p:spPr bwMode="auto">
            <a:xfrm>
              <a:off x="7213600" y="3029010"/>
              <a:ext cx="1744908" cy="0"/>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a:cs typeface="Times New Roman"/>
              </a:endParaRPr>
            </a:p>
          </p:txBody>
        </p:sp>
        <p:sp>
          <p:nvSpPr>
            <p:cNvPr id="18" name="Line 12"/>
            <p:cNvSpPr>
              <a:spLocks noChangeShapeType="1"/>
            </p:cNvSpPr>
            <p:nvPr/>
          </p:nvSpPr>
          <p:spPr bwMode="auto">
            <a:xfrm flipV="1">
              <a:off x="7213600" y="1428810"/>
              <a:ext cx="990600" cy="1600200"/>
            </a:xfrm>
            <a:prstGeom prst="line">
              <a:avLst/>
            </a:prstGeom>
            <a:noFill/>
            <a:ln w="19050">
              <a:solidFill>
                <a:srgbClr val="000000"/>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a:cs typeface="Times New Roman"/>
              </a:endParaRPr>
            </a:p>
          </p:txBody>
        </p:sp>
        <p:sp>
          <p:nvSpPr>
            <p:cNvPr id="19" name="Freeform 18"/>
            <p:cNvSpPr/>
            <p:nvPr/>
          </p:nvSpPr>
          <p:spPr>
            <a:xfrm>
              <a:off x="7369175" y="1124010"/>
              <a:ext cx="1435100" cy="857250"/>
            </a:xfrm>
            <a:custGeom>
              <a:avLst/>
              <a:gdLst>
                <a:gd name="connsiteX0" fmla="*/ 0 w 1435100"/>
                <a:gd name="connsiteY0" fmla="*/ 0 h 857250"/>
                <a:gd name="connsiteX1" fmla="*/ 488950 w 1435100"/>
                <a:gd name="connsiteY1" fmla="*/ 107950 h 857250"/>
                <a:gd name="connsiteX2" fmla="*/ 895350 w 1435100"/>
                <a:gd name="connsiteY2" fmla="*/ 311150 h 857250"/>
                <a:gd name="connsiteX3" fmla="*/ 1250950 w 1435100"/>
                <a:gd name="connsiteY3" fmla="*/ 622300 h 857250"/>
                <a:gd name="connsiteX4" fmla="*/ 1435100 w 1435100"/>
                <a:gd name="connsiteY4" fmla="*/ 857250 h 857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5100" h="857250">
                  <a:moveTo>
                    <a:pt x="0" y="0"/>
                  </a:moveTo>
                  <a:cubicBezTo>
                    <a:pt x="169862" y="28046"/>
                    <a:pt x="339725" y="56092"/>
                    <a:pt x="488950" y="107950"/>
                  </a:cubicBezTo>
                  <a:cubicBezTo>
                    <a:pt x="638175" y="159808"/>
                    <a:pt x="768350" y="225425"/>
                    <a:pt x="895350" y="311150"/>
                  </a:cubicBezTo>
                  <a:cubicBezTo>
                    <a:pt x="1022350" y="396875"/>
                    <a:pt x="1160992" y="531283"/>
                    <a:pt x="1250950" y="622300"/>
                  </a:cubicBezTo>
                  <a:cubicBezTo>
                    <a:pt x="1340908" y="713317"/>
                    <a:pt x="1435100" y="857250"/>
                    <a:pt x="1435100" y="857250"/>
                  </a:cubicBezTo>
                </a:path>
              </a:pathLst>
            </a:custGeom>
            <a:ln w="12700"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Freeform 1"/>
            <p:cNvSpPr/>
            <p:nvPr/>
          </p:nvSpPr>
          <p:spPr>
            <a:xfrm>
              <a:off x="7359650" y="2425700"/>
              <a:ext cx="317500" cy="203200"/>
            </a:xfrm>
            <a:custGeom>
              <a:avLst/>
              <a:gdLst>
                <a:gd name="connsiteX0" fmla="*/ 0 w 317500"/>
                <a:gd name="connsiteY0" fmla="*/ 0 h 203200"/>
                <a:gd name="connsiteX1" fmla="*/ 203200 w 317500"/>
                <a:gd name="connsiteY1" fmla="*/ 50800 h 203200"/>
                <a:gd name="connsiteX2" fmla="*/ 317500 w 317500"/>
                <a:gd name="connsiteY2" fmla="*/ 203200 h 203200"/>
              </a:gdLst>
              <a:ahLst/>
              <a:cxnLst>
                <a:cxn ang="0">
                  <a:pos x="connsiteX0" y="connsiteY0"/>
                </a:cxn>
                <a:cxn ang="0">
                  <a:pos x="connsiteX1" y="connsiteY1"/>
                </a:cxn>
                <a:cxn ang="0">
                  <a:pos x="connsiteX2" y="connsiteY2"/>
                </a:cxn>
              </a:cxnLst>
              <a:rect l="l" t="t" r="r" b="b"/>
              <a:pathLst>
                <a:path w="317500" h="203200">
                  <a:moveTo>
                    <a:pt x="0" y="0"/>
                  </a:moveTo>
                  <a:cubicBezTo>
                    <a:pt x="75141" y="8466"/>
                    <a:pt x="150283" y="16933"/>
                    <a:pt x="203200" y="50800"/>
                  </a:cubicBezTo>
                  <a:cubicBezTo>
                    <a:pt x="256117" y="84667"/>
                    <a:pt x="317500" y="203200"/>
                    <a:pt x="317500" y="203200"/>
                  </a:cubicBezTo>
                </a:path>
              </a:pathLst>
            </a:custGeom>
            <a:ln w="28575"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 name="Straight Connector 3"/>
            <p:cNvCxnSpPr/>
            <p:nvPr/>
          </p:nvCxnSpPr>
          <p:spPr>
            <a:xfrm flipV="1">
              <a:off x="7359650" y="2374900"/>
              <a:ext cx="161925" cy="50800"/>
            </a:xfrm>
            <a:prstGeom prst="line">
              <a:avLst/>
            </a:prstGeom>
            <a:ln w="28575"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369175" y="2425700"/>
              <a:ext cx="111125" cy="98425"/>
            </a:xfrm>
            <a:prstGeom prst="line">
              <a:avLst/>
            </a:prstGeom>
            <a:ln w="28575"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677150" y="1079500"/>
              <a:ext cx="114300" cy="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677150" y="1079500"/>
              <a:ext cx="73025" cy="98425"/>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7677150" y="1076325"/>
              <a:ext cx="539750" cy="320735"/>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32" name="Object 3"/>
            <p:cNvGraphicFramePr>
              <a:graphicFrameLocks noChangeAspect="1"/>
            </p:cNvGraphicFramePr>
            <p:nvPr/>
          </p:nvGraphicFramePr>
          <p:xfrm>
            <a:off x="7502525" y="1901885"/>
            <a:ext cx="247650" cy="246063"/>
          </p:xfrm>
          <a:graphic>
            <a:graphicData uri="http://schemas.openxmlformats.org/presentationml/2006/ole">
              <mc:AlternateContent xmlns:mc="http://schemas.openxmlformats.org/markup-compatibility/2006">
                <mc:Choice xmlns:v="urn:schemas-microsoft-com:vml" Requires="v">
                  <p:oleObj spid="_x0000_s9555" name="Equation" r:id="rId13" imgW="152400" imgH="152400" progId="Equation.DSMT4">
                    <p:embed/>
                  </p:oleObj>
                </mc:Choice>
                <mc:Fallback>
                  <p:oleObj name="Equation" r:id="rId13" imgW="152400" imgH="152400" progId="Equation.DSMT4">
                    <p:embed/>
                    <p:pic>
                      <p:nvPicPr>
                        <p:cNvPr id="32" name="Object 3"/>
                        <p:cNvPicPr>
                          <a:picLocks noChangeAspect="1" noChangeArrowheads="1"/>
                        </p:cNvPicPr>
                        <p:nvPr/>
                      </p:nvPicPr>
                      <p:blipFill>
                        <a:blip r:embed="rId14"/>
                        <a:srcRect/>
                        <a:stretch>
                          <a:fillRect/>
                        </a:stretch>
                      </p:blipFill>
                      <p:spPr bwMode="auto">
                        <a:xfrm>
                          <a:off x="7502525" y="1901885"/>
                          <a:ext cx="247650" cy="246063"/>
                        </a:xfrm>
                        <a:prstGeom prst="rect">
                          <a:avLst/>
                        </a:prstGeom>
                        <a:noFill/>
                        <a:ln>
                          <a:noFill/>
                        </a:ln>
                        <a:effectLst/>
                      </p:spPr>
                    </p:pic>
                  </p:oleObj>
                </mc:Fallback>
              </mc:AlternateContent>
            </a:graphicData>
          </a:graphic>
        </p:graphicFrame>
        <p:graphicFrame>
          <p:nvGraphicFramePr>
            <p:cNvPr id="33" name="Object 3"/>
            <p:cNvGraphicFramePr>
              <a:graphicFrameLocks noChangeAspect="1"/>
            </p:cNvGraphicFramePr>
            <p:nvPr/>
          </p:nvGraphicFramePr>
          <p:xfrm>
            <a:off x="7629525" y="2314466"/>
            <a:ext cx="247650" cy="225425"/>
          </p:xfrm>
          <a:graphic>
            <a:graphicData uri="http://schemas.openxmlformats.org/presentationml/2006/ole">
              <mc:AlternateContent xmlns:mc="http://schemas.openxmlformats.org/markup-compatibility/2006">
                <mc:Choice xmlns:v="urn:schemas-microsoft-com:vml" Requires="v">
                  <p:oleObj spid="_x0000_s9556" name="Equation" r:id="rId15" imgW="152400" imgH="139700" progId="Equation.DSMT4">
                    <p:embed/>
                  </p:oleObj>
                </mc:Choice>
                <mc:Fallback>
                  <p:oleObj name="Equation" r:id="rId15" imgW="152400" imgH="139700" progId="Equation.DSMT4">
                    <p:embed/>
                    <p:pic>
                      <p:nvPicPr>
                        <p:cNvPr id="33" name="Object 3"/>
                        <p:cNvPicPr>
                          <a:picLocks noChangeAspect="1" noChangeArrowheads="1"/>
                        </p:cNvPicPr>
                        <p:nvPr/>
                      </p:nvPicPr>
                      <p:blipFill>
                        <a:blip r:embed="rId16"/>
                        <a:srcRect/>
                        <a:stretch>
                          <a:fillRect/>
                        </a:stretch>
                      </p:blipFill>
                      <p:spPr bwMode="auto">
                        <a:xfrm>
                          <a:off x="7629525" y="2314466"/>
                          <a:ext cx="247650" cy="225425"/>
                        </a:xfrm>
                        <a:prstGeom prst="rect">
                          <a:avLst/>
                        </a:prstGeom>
                        <a:noFill/>
                        <a:ln>
                          <a:noFill/>
                        </a:ln>
                        <a:effectLst/>
                      </p:spPr>
                    </p:pic>
                  </p:oleObj>
                </mc:Fallback>
              </mc:AlternateContent>
            </a:graphicData>
          </a:graphic>
        </p:graphicFrame>
        <p:graphicFrame>
          <p:nvGraphicFramePr>
            <p:cNvPr id="34" name="Object 3"/>
            <p:cNvGraphicFramePr>
              <a:graphicFrameLocks noChangeAspect="1"/>
            </p:cNvGraphicFramePr>
            <p:nvPr/>
          </p:nvGraphicFramePr>
          <p:xfrm>
            <a:off x="7954963" y="992188"/>
            <a:ext cx="784225" cy="266700"/>
          </p:xfrm>
          <a:graphic>
            <a:graphicData uri="http://schemas.openxmlformats.org/presentationml/2006/ole">
              <mc:AlternateContent xmlns:mc="http://schemas.openxmlformats.org/markup-compatibility/2006">
                <mc:Choice xmlns:v="urn:schemas-microsoft-com:vml" Requires="v">
                  <p:oleObj spid="_x0000_s9557" name="Equation" r:id="rId17" imgW="482600" imgH="165100" progId="Equation.DSMT4">
                    <p:embed/>
                  </p:oleObj>
                </mc:Choice>
                <mc:Fallback>
                  <p:oleObj name="Equation" r:id="rId17" imgW="482600" imgH="165100" progId="Equation.DSMT4">
                    <p:embed/>
                    <p:pic>
                      <p:nvPicPr>
                        <p:cNvPr id="34" name="Object 3"/>
                        <p:cNvPicPr>
                          <a:picLocks noChangeAspect="1" noChangeArrowheads="1"/>
                        </p:cNvPicPr>
                        <p:nvPr/>
                      </p:nvPicPr>
                      <p:blipFill>
                        <a:blip r:embed="rId18"/>
                        <a:srcRect/>
                        <a:stretch>
                          <a:fillRect/>
                        </a:stretch>
                      </p:blipFill>
                      <p:spPr bwMode="auto">
                        <a:xfrm>
                          <a:off x="7954963" y="992188"/>
                          <a:ext cx="784225" cy="266700"/>
                        </a:xfrm>
                        <a:prstGeom prst="rect">
                          <a:avLst/>
                        </a:prstGeom>
                        <a:noFill/>
                        <a:ln>
                          <a:noFill/>
                        </a:ln>
                        <a:effectLst/>
                      </p:spPr>
                    </p:pic>
                  </p:oleObj>
                </mc:Fallback>
              </mc:AlternateContent>
            </a:graphicData>
          </a:graphic>
        </p:graphicFrame>
        <p:sp>
          <p:nvSpPr>
            <p:cNvPr id="35" name="Text Box 4"/>
            <p:cNvSpPr txBox="1">
              <a:spLocks noChangeArrowheads="1"/>
            </p:cNvSpPr>
            <p:nvPr/>
          </p:nvSpPr>
          <p:spPr bwMode="auto">
            <a:xfrm>
              <a:off x="6688630" y="2941718"/>
              <a:ext cx="100757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a:latin typeface="Times New Roman"/>
                  <a:cs typeface="Times New Roman"/>
                </a:rPr>
                <a:t>Fixed point</a:t>
              </a:r>
            </a:p>
          </p:txBody>
        </p:sp>
      </p:grpSp>
      <p:grpSp>
        <p:nvGrpSpPr>
          <p:cNvPr id="5" name="Group 4">
            <a:extLst>
              <a:ext uri="{FF2B5EF4-FFF2-40B4-BE49-F238E27FC236}">
                <a16:creationId xmlns:a16="http://schemas.microsoft.com/office/drawing/2014/main" id="{F2C2DBCD-ADC9-DC44-929F-0DB214407EB2}"/>
              </a:ext>
            </a:extLst>
          </p:cNvPr>
          <p:cNvGrpSpPr/>
          <p:nvPr/>
        </p:nvGrpSpPr>
        <p:grpSpPr>
          <a:xfrm>
            <a:off x="732364" y="1369275"/>
            <a:ext cx="4914374" cy="407137"/>
            <a:chOff x="732364" y="1369275"/>
            <a:chExt cx="4914374" cy="407137"/>
          </a:xfrm>
        </p:grpSpPr>
        <p:sp>
          <p:nvSpPr>
            <p:cNvPr id="29" name="Text Box 2"/>
            <p:cNvSpPr txBox="1">
              <a:spLocks noChangeArrowheads="1"/>
            </p:cNvSpPr>
            <p:nvPr/>
          </p:nvSpPr>
          <p:spPr bwMode="auto">
            <a:xfrm>
              <a:off x="732364" y="1369275"/>
              <a:ext cx="156686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Times New Roman"/>
                  <a:cs typeface="Times New Roman"/>
                </a:rPr>
                <a:t>which means</a:t>
              </a:r>
            </a:p>
          </p:txBody>
        </p:sp>
        <p:graphicFrame>
          <p:nvGraphicFramePr>
            <p:cNvPr id="37" name="Object 2">
              <a:extLst>
                <a:ext uri="{FF2B5EF4-FFF2-40B4-BE49-F238E27FC236}">
                  <a16:creationId xmlns:a16="http://schemas.microsoft.com/office/drawing/2014/main" id="{5E41B821-B5CC-444D-BC57-F1F0374E2518}"/>
                </a:ext>
              </a:extLst>
            </p:cNvPr>
            <p:cNvGraphicFramePr>
              <a:graphicFrameLocks noChangeAspect="1"/>
            </p:cNvGraphicFramePr>
            <p:nvPr>
              <p:extLst>
                <p:ext uri="{D42A27DB-BD31-4B8C-83A1-F6EECF244321}">
                  <p14:modId xmlns:p14="http://schemas.microsoft.com/office/powerpoint/2010/main" val="1789882076"/>
                </p:ext>
              </p:extLst>
            </p:nvPr>
          </p:nvGraphicFramePr>
          <p:xfrm>
            <a:off x="2362200" y="1409700"/>
            <a:ext cx="3284538" cy="366712"/>
          </p:xfrm>
          <a:graphic>
            <a:graphicData uri="http://schemas.openxmlformats.org/presentationml/2006/ole">
              <mc:AlternateContent xmlns:mc="http://schemas.openxmlformats.org/markup-compatibility/2006">
                <mc:Choice xmlns:v="urn:schemas-microsoft-com:vml" Requires="v">
                  <p:oleObj spid="_x0000_s9558" name="Equation" r:id="rId19" imgW="2044700" imgH="228600" progId="Equation.DSMT4">
                    <p:embed/>
                  </p:oleObj>
                </mc:Choice>
                <mc:Fallback>
                  <p:oleObj name="Equation" r:id="rId19" imgW="2044700" imgH="228600" progId="Equation.DSMT4">
                    <p:embed/>
                    <p:pic>
                      <p:nvPicPr>
                        <p:cNvPr id="15362" name="Object 2"/>
                        <p:cNvPicPr>
                          <a:picLocks noChangeAspect="1" noChangeArrowheads="1"/>
                        </p:cNvPicPr>
                        <p:nvPr/>
                      </p:nvPicPr>
                      <p:blipFill>
                        <a:blip r:embed="rId20"/>
                        <a:srcRect/>
                        <a:stretch>
                          <a:fillRect/>
                        </a:stretch>
                      </p:blipFill>
                      <p:spPr bwMode="auto">
                        <a:xfrm>
                          <a:off x="2362200" y="1409700"/>
                          <a:ext cx="3284538" cy="366712"/>
                        </a:xfrm>
                        <a:prstGeom prst="rect">
                          <a:avLst/>
                        </a:prstGeom>
                        <a:noFill/>
                        <a:ln>
                          <a:noFill/>
                        </a:ln>
                        <a:effectLst/>
                      </p:spPr>
                    </p:pic>
                  </p:oleObj>
                </mc:Fallback>
              </mc:AlternateContent>
            </a:graphicData>
          </a:graphic>
        </p:graphicFrame>
      </p:grpSp>
    </p:spTree>
    <p:extLst>
      <p:ext uri="{BB962C8B-B14F-4D97-AF65-F5344CB8AC3E}">
        <p14:creationId xmlns:p14="http://schemas.microsoft.com/office/powerpoint/2010/main" val="62527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ssolve">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365"/>
                                        </p:tgtEl>
                                        <p:attrNameLst>
                                          <p:attrName>style.visibility</p:attrName>
                                        </p:attrNameLst>
                                      </p:cBhvr>
                                      <p:to>
                                        <p:strVal val="visible"/>
                                      </p:to>
                                    </p:set>
                                    <p:animEffect transition="in" filter="dissolve">
                                      <p:cBhvr>
                                        <p:cTn id="17" dur="500"/>
                                        <p:tgtEl>
                                          <p:spTgt spid="15365"/>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364"/>
                                        </p:tgtEl>
                                        <p:attrNameLst>
                                          <p:attrName>style.visibility</p:attrName>
                                        </p:attrNameLst>
                                      </p:cBhvr>
                                      <p:to>
                                        <p:strVal val="visible"/>
                                      </p:to>
                                    </p:set>
                                    <p:animEffect transition="in" filter="dissolve">
                                      <p:cBhvr>
                                        <p:cTn id="20" dur="500"/>
                                        <p:tgtEl>
                                          <p:spTgt spid="1536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ssolv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5363"/>
                                        </p:tgtEl>
                                        <p:attrNameLst>
                                          <p:attrName>style.visibility</p:attrName>
                                        </p:attrNameLst>
                                      </p:cBhvr>
                                      <p:to>
                                        <p:strVal val="visible"/>
                                      </p:to>
                                    </p:set>
                                    <p:animEffect transition="in" filter="dissolve">
                                      <p:cBhvr>
                                        <p:cTn id="36" dur="500"/>
                                        <p:tgtEl>
                                          <p:spTgt spid="15363"/>
                                        </p:tgtEl>
                                      </p:cBhvr>
                                    </p:animEffect>
                                  </p:childTnLst>
                                </p:cTn>
                              </p:par>
                              <p:par>
                                <p:cTn id="37" presetID="9" presetClass="entr" presetSubtype="0" fill="hold" nodeType="withEffect">
                                  <p:stCondLst>
                                    <p:cond delay="0"/>
                                  </p:stCondLst>
                                  <p:childTnLst>
                                    <p:set>
                                      <p:cBhvr>
                                        <p:cTn id="38" dur="1" fill="hold">
                                          <p:stCondLst>
                                            <p:cond delay="0"/>
                                          </p:stCondLst>
                                        </p:cTn>
                                        <p:tgtEl>
                                          <p:spTgt spid="15371"/>
                                        </p:tgtEl>
                                        <p:attrNameLst>
                                          <p:attrName>style.visibility</p:attrName>
                                        </p:attrNameLst>
                                      </p:cBhvr>
                                      <p:to>
                                        <p:strVal val="visible"/>
                                      </p:to>
                                    </p:set>
                                    <p:animEffect transition="in" filter="dissolve">
                                      <p:cBhvr>
                                        <p:cTn id="39" dur="500"/>
                                        <p:tgtEl>
                                          <p:spTgt spid="1537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5366"/>
                                        </p:tgtEl>
                                        <p:attrNameLst>
                                          <p:attrName>style.visibility</p:attrName>
                                        </p:attrNameLst>
                                      </p:cBhvr>
                                      <p:to>
                                        <p:strVal val="visible"/>
                                      </p:to>
                                    </p:set>
                                    <p:animEffect transition="in" filter="dissolve">
                                      <p:cBhvr>
                                        <p:cTn id="42" dur="500"/>
                                        <p:tgtEl>
                                          <p:spTgt spid="15366"/>
                                        </p:tgtEl>
                                      </p:cBhvr>
                                    </p:animEffect>
                                  </p:childTnLst>
                                </p:cTn>
                              </p:par>
                              <p:par>
                                <p:cTn id="43" presetID="9"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dissolv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5368"/>
                                        </p:tgtEl>
                                        <p:attrNameLst>
                                          <p:attrName>style.visibility</p:attrName>
                                        </p:attrNameLst>
                                      </p:cBhvr>
                                      <p:to>
                                        <p:strVal val="visible"/>
                                      </p:to>
                                    </p:set>
                                    <p:animEffect transition="in" filter="dissolve">
                                      <p:cBhvr>
                                        <p:cTn id="50"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66" grpId="0"/>
      <p:bldP spid="15368"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859339" y="4974306"/>
            <a:ext cx="968587" cy="46166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650704"/>
            <a:ext cx="9144000" cy="578104"/>
          </a:xfrm>
        </p:spPr>
        <p:txBody>
          <a:bodyPr>
            <a:normAutofit fontScale="90000"/>
          </a:bodyPr>
          <a:lstStyle/>
          <a:p>
            <a:r>
              <a:rPr lang="en-US" dirty="0"/>
              <a:t>Position: 𝛥x vs.</a:t>
            </a:r>
            <a:r>
              <a:rPr lang="el-GR" b="1" dirty="0"/>
              <a:t> </a:t>
            </a:r>
            <a:r>
              <a:rPr lang="en-US" dirty="0"/>
              <a:t>𝛥</a:t>
            </a:r>
            <a:r>
              <a:rPr lang="el-GR" b="1" dirty="0"/>
              <a:t>θ</a:t>
            </a:r>
            <a:r>
              <a:rPr lang="en-US" dirty="0"/>
              <a:t> </a:t>
            </a:r>
          </a:p>
        </p:txBody>
      </p:sp>
      <p:pic>
        <p:nvPicPr>
          <p:cNvPr id="27" name="Picture 26"/>
          <p:cNvPicPr>
            <a:picLocks noChangeAspect="1"/>
          </p:cNvPicPr>
          <p:nvPr/>
        </p:nvPicPr>
        <p:blipFill rotWithShape="1">
          <a:blip r:embed="rId2"/>
          <a:srcRect r="49826"/>
          <a:stretch/>
        </p:blipFill>
        <p:spPr>
          <a:xfrm>
            <a:off x="5446762" y="1636072"/>
            <a:ext cx="4221419" cy="3786079"/>
          </a:xfrm>
          <a:prstGeom prst="rect">
            <a:avLst/>
          </a:prstGeom>
        </p:spPr>
      </p:pic>
      <p:sp>
        <p:nvSpPr>
          <p:cNvPr id="4" name="Rectangle 3"/>
          <p:cNvSpPr/>
          <p:nvPr/>
        </p:nvSpPr>
        <p:spPr>
          <a:xfrm>
            <a:off x="261667" y="5678004"/>
            <a:ext cx="8620665" cy="769441"/>
          </a:xfrm>
          <a:prstGeom prst="rect">
            <a:avLst/>
          </a:prstGeom>
        </p:spPr>
        <p:txBody>
          <a:bodyPr wrap="square">
            <a:spAutoFit/>
          </a:bodyPr>
          <a:lstStyle/>
          <a:p>
            <a:pPr marL="0" lvl="1">
              <a:spcBef>
                <a:spcPts val="1200"/>
              </a:spcBef>
              <a:spcAft>
                <a:spcPts val="200"/>
              </a:spcAft>
              <a:buSzPct val="100000"/>
            </a:pPr>
            <a:r>
              <a:rPr lang="en-US" sz="2400" dirty="0">
                <a:solidFill>
                  <a:srgbClr val="FF0000"/>
                </a:solidFill>
                <a:latin typeface="Apple Chancery" panose="03020702040506060504" pitchFamily="66" charset="-79"/>
                <a:cs typeface="Apple Chancery" panose="03020702040506060504" pitchFamily="66" charset="-79"/>
              </a:rPr>
              <a:t>Note that </a:t>
            </a:r>
            <a:r>
              <a:rPr lang="en-US" sz="2000" dirty="0">
                <a:latin typeface="Times New Roman" panose="02020603050405020304" pitchFamily="18" charset="0"/>
                <a:cs typeface="Times New Roman" panose="02020603050405020304" pitchFamily="18" charset="0"/>
              </a:rPr>
              <a:t>this is </a:t>
            </a:r>
            <a:r>
              <a:rPr lang="en-US" sz="2000" u="sng" dirty="0">
                <a:latin typeface="Times New Roman" panose="02020603050405020304" pitchFamily="18" charset="0"/>
                <a:cs typeface="Times New Roman" panose="02020603050405020304" pitchFamily="18" charset="0"/>
              </a:rPr>
              <a:t>not</a:t>
            </a:r>
            <a:r>
              <a:rPr lang="en-US" sz="2000" dirty="0">
                <a:latin typeface="Times New Roman" panose="02020603050405020304" pitchFamily="18" charset="0"/>
                <a:cs typeface="Times New Roman" panose="02020603050405020304" pitchFamily="18" charset="0"/>
              </a:rPr>
              <a:t> a kinematic relationship! This is a rotational definition and is true for any rotation.</a:t>
            </a:r>
          </a:p>
        </p:txBody>
      </p:sp>
      <p:sp>
        <p:nvSpPr>
          <p:cNvPr id="3" name="Content Placeholder 2"/>
          <p:cNvSpPr>
            <a:spLocks noGrp="1"/>
          </p:cNvSpPr>
          <p:nvPr>
            <p:ph idx="1"/>
          </p:nvPr>
        </p:nvSpPr>
        <p:spPr>
          <a:xfrm>
            <a:off x="137161" y="1298222"/>
            <a:ext cx="6645604" cy="1027289"/>
          </a:xfrm>
        </p:spPr>
        <p:txBody>
          <a:bodyPr>
            <a:normAutofit fontScale="92500" lnSpcReduction="10000"/>
          </a:bodyPr>
          <a:lstStyle/>
          <a:p>
            <a:pPr marL="0" indent="0">
              <a:buNone/>
            </a:pPr>
            <a:r>
              <a:rPr lang="en-US" sz="2600" dirty="0">
                <a:solidFill>
                  <a:srgbClr val="FF0000"/>
                </a:solidFill>
                <a:latin typeface="Apple Chancery" panose="03020702040506060504" pitchFamily="66" charset="-79"/>
                <a:cs typeface="Apple Chancery" panose="03020702040506060504" pitchFamily="66" charset="-79"/>
              </a:rPr>
              <a:t>Consider a bike wheel</a:t>
            </a:r>
            <a:r>
              <a:rPr lang="en-US" dirty="0"/>
              <a:t>.  </a:t>
            </a:r>
            <a:r>
              <a:rPr lang="en-US" dirty="0">
                <a:solidFill>
                  <a:srgbClr val="0D38D4"/>
                </a:solidFill>
              </a:rPr>
              <a:t>As</a:t>
            </a:r>
            <a:r>
              <a:rPr lang="en-US" dirty="0"/>
              <a:t> the wheel </a:t>
            </a:r>
            <a:r>
              <a:rPr lang="en-US" dirty="0">
                <a:solidFill>
                  <a:srgbClr val="0D38D4"/>
                </a:solidFill>
              </a:rPr>
              <a:t>turns through</a:t>
            </a:r>
            <a:r>
              <a:rPr lang="en-US" dirty="0"/>
              <a:t> some </a:t>
            </a:r>
            <a:r>
              <a:rPr lang="en-US" dirty="0">
                <a:solidFill>
                  <a:srgbClr val="0D38D4"/>
                </a:solidFill>
              </a:rPr>
              <a:t>angular displacement 𝛥</a:t>
            </a:r>
            <a:r>
              <a:rPr lang="el-GR" b="1" dirty="0">
                <a:solidFill>
                  <a:srgbClr val="0D38D4"/>
                </a:solidFill>
              </a:rPr>
              <a:t>θ</a:t>
            </a:r>
            <a:r>
              <a:rPr lang="en-US" b="1" dirty="0">
                <a:solidFill>
                  <a:srgbClr val="0D38D4"/>
                </a:solidFill>
              </a:rPr>
              <a:t> </a:t>
            </a:r>
            <a:r>
              <a:rPr lang="en-US" dirty="0"/>
              <a:t>, it </a:t>
            </a:r>
            <a:r>
              <a:rPr lang="en-US" dirty="0">
                <a:solidFill>
                  <a:srgbClr val="0D38D4"/>
                </a:solidFill>
              </a:rPr>
              <a:t>will</a:t>
            </a:r>
            <a:r>
              <a:rPr lang="en-US" dirty="0"/>
              <a:t> also </a:t>
            </a:r>
            <a:r>
              <a:rPr lang="en-US" dirty="0">
                <a:solidFill>
                  <a:srgbClr val="0D38D4"/>
                </a:solidFill>
              </a:rPr>
              <a:t>travel</a:t>
            </a:r>
            <a:r>
              <a:rPr lang="en-US" dirty="0"/>
              <a:t> </a:t>
            </a:r>
            <a:r>
              <a:rPr lang="en-US" dirty="0">
                <a:solidFill>
                  <a:srgbClr val="0D38D4"/>
                </a:solidFill>
              </a:rPr>
              <a:t>across the ground </a:t>
            </a:r>
            <a:r>
              <a:rPr lang="en-US" dirty="0"/>
              <a:t>in a translational fashion:</a:t>
            </a:r>
          </a:p>
        </p:txBody>
      </p:sp>
      <p:sp>
        <p:nvSpPr>
          <p:cNvPr id="24" name="Content Placeholder 2"/>
          <p:cNvSpPr txBox="1">
            <a:spLocks/>
          </p:cNvSpPr>
          <p:nvPr/>
        </p:nvSpPr>
        <p:spPr>
          <a:xfrm>
            <a:off x="429393" y="2441222"/>
            <a:ext cx="4937691" cy="350579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Wingdings" charset="2"/>
              <a:buChar char="q"/>
              <a:defRPr sz="2000" kern="1200">
                <a:solidFill>
                  <a:schemeClr val="tx1">
                    <a:lumMod val="75000"/>
                    <a:lumOff val="25000"/>
                  </a:schemeClr>
                </a:solidFill>
                <a:latin typeface="Palatino Linotype" charset="0"/>
                <a:ea typeface="Palatino Linotype" charset="0"/>
                <a:cs typeface="Palatino Linotype" charset="0"/>
              </a:defRPr>
            </a:lvl1pPr>
            <a:lvl2pPr marL="384048" indent="-182880" algn="l" defTabSz="914400" rtl="0" eaLnBrk="1" latinLnBrk="0" hangingPunct="1">
              <a:lnSpc>
                <a:spcPct val="90000"/>
              </a:lnSpc>
              <a:spcBef>
                <a:spcPts val="200"/>
              </a:spcBef>
              <a:spcAft>
                <a:spcPts val="400"/>
              </a:spcAft>
              <a:buClr>
                <a:schemeClr val="accent1"/>
              </a:buClr>
              <a:buFont typeface="Wingdings" charset="2"/>
              <a:buChar char="§"/>
              <a:defRPr sz="1800" kern="1200">
                <a:solidFill>
                  <a:schemeClr val="tx1">
                    <a:lumMod val="75000"/>
                    <a:lumOff val="25000"/>
                  </a:schemeClr>
                </a:solidFill>
                <a:latin typeface="Palatino Linotype" charset="0"/>
                <a:ea typeface="Palatino Linotype" charset="0"/>
                <a:cs typeface="Palatino Linotype" charset="0"/>
              </a:defRPr>
            </a:lvl2pPr>
            <a:lvl3pPr marL="56692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3pPr>
            <a:lvl4pPr marL="74980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4pPr>
            <a:lvl5pPr marL="93268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400" dirty="0">
                <a:solidFill>
                  <a:srgbClr val="FF0000"/>
                </a:solidFill>
                <a:latin typeface="Apple Chancery" panose="03020702040506060504" pitchFamily="66" charset="-79"/>
                <a:cs typeface="Apple Chancery" panose="03020702040506060504" pitchFamily="66" charset="-79"/>
              </a:rPr>
              <a:t>The arclength s </a:t>
            </a:r>
            <a:r>
              <a:rPr lang="en-US" dirty="0">
                <a:latin typeface="Times New Roman" panose="02020603050405020304" pitchFamily="18" charset="0"/>
                <a:cs typeface="Times New Roman" panose="02020603050405020304" pitchFamily="18" charset="0"/>
              </a:rPr>
              <a:t>of the rotation is the </a:t>
            </a:r>
            <a:r>
              <a:rPr lang="en-US" dirty="0">
                <a:solidFill>
                  <a:srgbClr val="0D38D4"/>
                </a:solidFill>
                <a:latin typeface="Times New Roman" panose="02020603050405020304" pitchFamily="18" charset="0"/>
                <a:cs typeface="Times New Roman" panose="02020603050405020304" pitchFamily="18" charset="0"/>
              </a:rPr>
              <a:t>same as </a:t>
            </a:r>
            <a:r>
              <a:rPr lang="en-US" dirty="0">
                <a:latin typeface="Times New Roman" panose="02020603050405020304" pitchFamily="18" charset="0"/>
                <a:cs typeface="Times New Roman" panose="02020603050405020304" pitchFamily="18" charset="0"/>
              </a:rPr>
              <a:t>the </a:t>
            </a:r>
            <a:r>
              <a:rPr lang="en-US" dirty="0">
                <a:solidFill>
                  <a:srgbClr val="0D38D4"/>
                </a:solidFill>
                <a:latin typeface="Times New Roman" panose="02020603050405020304" pitchFamily="18" charset="0"/>
                <a:cs typeface="Times New Roman" panose="02020603050405020304" pitchFamily="18" charset="0"/>
              </a:rPr>
              <a:t>linear distance the wheel’s center of mass travels </a:t>
            </a:r>
            <a:r>
              <a:rPr lang="en-US" dirty="0">
                <a:latin typeface="Times New Roman" panose="02020603050405020304" pitchFamily="18" charset="0"/>
                <a:cs typeface="Times New Roman" panose="02020603050405020304" pitchFamily="18" charset="0"/>
              </a:rPr>
              <a:t>in the same amount of time.</a:t>
            </a:r>
          </a:p>
          <a:p>
            <a:pPr marL="0" indent="0">
              <a:buNone/>
            </a:pPr>
            <a:r>
              <a:rPr lang="en-US" sz="2400" dirty="0">
                <a:solidFill>
                  <a:srgbClr val="FF0000"/>
                </a:solidFill>
                <a:latin typeface="Apple Chancery" panose="03020702040506060504" pitchFamily="66" charset="-79"/>
                <a:cs typeface="Apple Chancery" panose="03020702040506060504" pitchFamily="66" charset="-79"/>
              </a:rPr>
              <a:t>The larger </a:t>
            </a:r>
            <a:r>
              <a:rPr lang="en-US" dirty="0">
                <a:latin typeface="Times New Roman" panose="02020603050405020304" pitchFamily="18" charset="0"/>
                <a:cs typeface="Times New Roman" panose="02020603050405020304" pitchFamily="18" charset="0"/>
              </a:rPr>
              <a:t>the </a:t>
            </a:r>
            <a:r>
              <a:rPr lang="en-US" dirty="0">
                <a:solidFill>
                  <a:srgbClr val="0D38D4"/>
                </a:solidFill>
                <a:latin typeface="Times New Roman" panose="02020603050405020304" pitchFamily="18" charset="0"/>
                <a:cs typeface="Times New Roman" panose="02020603050405020304" pitchFamily="18" charset="0"/>
              </a:rPr>
              <a:t>wheel radius</a:t>
            </a:r>
            <a:r>
              <a:rPr lang="en-US" dirty="0">
                <a:latin typeface="Times New Roman" panose="02020603050405020304" pitchFamily="18" charset="0"/>
                <a:cs typeface="Times New Roman" panose="02020603050405020304" pitchFamily="18" charset="0"/>
              </a:rPr>
              <a:t>, the </a:t>
            </a:r>
            <a:r>
              <a:rPr lang="en-US" dirty="0">
                <a:solidFill>
                  <a:srgbClr val="0D38D4"/>
                </a:solidFill>
                <a:latin typeface="Times New Roman" panose="02020603050405020304" pitchFamily="18" charset="0"/>
                <a:cs typeface="Times New Roman" panose="02020603050405020304" pitchFamily="18" charset="0"/>
              </a:rPr>
              <a:t>greater the arc length </a:t>
            </a:r>
            <a:r>
              <a:rPr lang="en-US" dirty="0">
                <a:latin typeface="Times New Roman" panose="02020603050405020304" pitchFamily="18" charset="0"/>
                <a:cs typeface="Times New Roman" panose="02020603050405020304" pitchFamily="18" charset="0"/>
              </a:rPr>
              <a:t>for any given angular displacement. Thus: </a:t>
            </a:r>
            <a:r>
              <a:rPr lang="en-US" dirty="0"/>
              <a:t> </a:t>
            </a:r>
          </a:p>
          <a:p>
            <a:endParaRPr lang="en-US" dirty="0"/>
          </a:p>
        </p:txBody>
      </p:sp>
      <p:sp>
        <p:nvSpPr>
          <p:cNvPr id="25" name="TextBox 24"/>
          <p:cNvSpPr txBox="1"/>
          <p:nvPr/>
        </p:nvSpPr>
        <p:spPr>
          <a:xfrm>
            <a:off x="841222" y="4991095"/>
            <a:ext cx="7318930" cy="461665"/>
          </a:xfrm>
          <a:prstGeom prst="rect">
            <a:avLst/>
          </a:prstGeom>
          <a:noFill/>
        </p:spPr>
        <p:txBody>
          <a:bodyPr wrap="square" rtlCol="0">
            <a:spAutoFit/>
          </a:bodyPr>
          <a:lstStyle/>
          <a:p>
            <a:r>
              <a:rPr lang="en-US" sz="2400" dirty="0">
                <a:latin typeface="Palatino Linotype" charset="0"/>
                <a:ea typeface="Palatino Linotype" charset="0"/>
                <a:cs typeface="Palatino Linotype" charset="0"/>
              </a:rPr>
              <a:t>s = r</a:t>
            </a:r>
            <a:r>
              <a:rPr lang="el-GR" sz="2400" dirty="0">
                <a:latin typeface="Palatino Linotype" charset="0"/>
                <a:ea typeface="Palatino Linotype" charset="0"/>
                <a:cs typeface="Palatino Linotype" charset="0"/>
              </a:rPr>
              <a:t> θ</a:t>
            </a:r>
            <a:r>
              <a:rPr lang="en-US" sz="2400" dirty="0">
                <a:latin typeface="Palatino Linotype" charset="0"/>
                <a:ea typeface="Palatino Linotype" charset="0"/>
                <a:cs typeface="Palatino Linotype" charset="0"/>
              </a:rPr>
              <a:t>   </a:t>
            </a:r>
            <a:r>
              <a:rPr lang="en-US" sz="1600" dirty="0">
                <a:latin typeface="Palatino Linotype" charset="0"/>
                <a:ea typeface="Palatino Linotype" charset="0"/>
                <a:cs typeface="Palatino Linotype" charset="0"/>
              </a:rPr>
              <a:t>(where s is also to linear distance x traveled along the ground)</a:t>
            </a:r>
          </a:p>
        </p:txBody>
      </p:sp>
      <p:sp>
        <p:nvSpPr>
          <p:cNvPr id="9" name="Title 1">
            <a:extLst>
              <a:ext uri="{FF2B5EF4-FFF2-40B4-BE49-F238E27FC236}">
                <a16:creationId xmlns:a16="http://schemas.microsoft.com/office/drawing/2014/main" id="{9DF0D0C4-A9B9-594A-A37C-CC97705C6D61}"/>
              </a:ext>
            </a:extLst>
          </p:cNvPr>
          <p:cNvSpPr txBox="1">
            <a:spLocks/>
          </p:cNvSpPr>
          <p:nvPr/>
        </p:nvSpPr>
        <p:spPr>
          <a:xfrm>
            <a:off x="0" y="149526"/>
            <a:ext cx="9144000" cy="578104"/>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000" kern="1200">
                <a:solidFill>
                  <a:srgbClr val="FF0000"/>
                </a:solidFill>
                <a:latin typeface="Apple Chancery" panose="03020702040506060504" pitchFamily="66" charset="-79"/>
                <a:ea typeface="+mj-ea"/>
                <a:cs typeface="Apple Chancery" panose="03020702040506060504" pitchFamily="66" charset="-79"/>
              </a:defRPr>
            </a:lvl1pPr>
          </a:lstStyle>
          <a:p>
            <a:r>
              <a:rPr lang="en-US" dirty="0"/>
              <a:t>A little different view of all you’ve just learned</a:t>
            </a:r>
          </a:p>
        </p:txBody>
      </p:sp>
    </p:spTree>
    <p:extLst>
      <p:ext uri="{BB962C8B-B14F-4D97-AF65-F5344CB8AC3E}">
        <p14:creationId xmlns:p14="http://schemas.microsoft.com/office/powerpoint/2010/main" val="29316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dissolv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dissolve">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419" y="1023140"/>
            <a:ext cx="8633162" cy="801346"/>
          </a:xfrm>
        </p:spPr>
        <p:txBody>
          <a:bodyPr/>
          <a:lstStyle/>
          <a:p>
            <a:pPr marL="0" indent="0">
              <a:buNone/>
            </a:pPr>
            <a:r>
              <a:rPr lang="en-US" dirty="0">
                <a:solidFill>
                  <a:srgbClr val="FF0000"/>
                </a:solidFill>
                <a:latin typeface="Apple Chancery" panose="03020702040506060504" pitchFamily="66" charset="-79"/>
                <a:cs typeface="Apple Chancery" panose="03020702040506060504" pitchFamily="66" charset="-79"/>
              </a:rPr>
              <a:t>In translational motion</a:t>
            </a:r>
            <a:r>
              <a:rPr lang="en-US" sz="2000" dirty="0"/>
              <a:t>, the </a:t>
            </a:r>
            <a:r>
              <a:rPr lang="en-US" sz="2000" i="1" dirty="0">
                <a:solidFill>
                  <a:srgbClr val="0D38D4"/>
                </a:solidFill>
              </a:rPr>
              <a:t>rate of change of position </a:t>
            </a:r>
            <a:r>
              <a:rPr lang="en-US" sz="2000" dirty="0"/>
              <a:t>is </a:t>
            </a:r>
            <a:r>
              <a:rPr lang="en-US" sz="2000" dirty="0">
                <a:solidFill>
                  <a:srgbClr val="0D38D4"/>
                </a:solidFill>
              </a:rPr>
              <a:t>called velocity</a:t>
            </a:r>
            <a:r>
              <a:rPr lang="en-US" sz="2000" dirty="0"/>
              <a:t>, in units of m/s.</a:t>
            </a:r>
          </a:p>
        </p:txBody>
      </p:sp>
      <p:sp>
        <p:nvSpPr>
          <p:cNvPr id="2" name="Title 1"/>
          <p:cNvSpPr>
            <a:spLocks noGrp="1"/>
          </p:cNvSpPr>
          <p:nvPr>
            <p:ph type="title"/>
          </p:nvPr>
        </p:nvSpPr>
        <p:spPr>
          <a:xfrm>
            <a:off x="457200" y="274638"/>
            <a:ext cx="8229600" cy="748501"/>
          </a:xfrm>
        </p:spPr>
        <p:txBody>
          <a:bodyPr/>
          <a:lstStyle/>
          <a:p>
            <a:r>
              <a:rPr lang="en-US" dirty="0"/>
              <a:t>Velocity</a:t>
            </a:r>
          </a:p>
        </p:txBody>
      </p:sp>
      <p:sp>
        <p:nvSpPr>
          <p:cNvPr id="6" name="Oval 5"/>
          <p:cNvSpPr/>
          <p:nvPr/>
        </p:nvSpPr>
        <p:spPr>
          <a:xfrm>
            <a:off x="1219200" y="4007555"/>
            <a:ext cx="2178755" cy="217875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a:off x="2297290" y="4075289"/>
            <a:ext cx="423332" cy="9877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a:off x="2853265" y="4518376"/>
            <a:ext cx="1" cy="1089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Arc 19"/>
          <p:cNvSpPr>
            <a:spLocks noChangeAspect="1"/>
          </p:cNvSpPr>
          <p:nvPr/>
        </p:nvSpPr>
        <p:spPr>
          <a:xfrm rot="1112252">
            <a:off x="2036979" y="4575053"/>
            <a:ext cx="731520" cy="73152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a:spLocks noChangeAspect="1"/>
          </p:cNvSpPr>
          <p:nvPr/>
        </p:nvSpPr>
        <p:spPr>
          <a:xfrm rot="826290">
            <a:off x="1899871" y="4323160"/>
            <a:ext cx="1188720" cy="1188720"/>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a:spLocks noChangeAspect="1"/>
          </p:cNvSpPr>
          <p:nvPr/>
        </p:nvSpPr>
        <p:spPr>
          <a:xfrm rot="826290">
            <a:off x="1765583" y="4117702"/>
            <a:ext cx="1554480" cy="1554480"/>
          </a:xfrm>
          <a:prstGeom prst="arc">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cxnSp>
        <p:nvCxnSpPr>
          <p:cNvPr id="28" name="Straight Connector 27"/>
          <p:cNvCxnSpPr/>
          <p:nvPr/>
        </p:nvCxnSpPr>
        <p:spPr>
          <a:xfrm>
            <a:off x="2308577" y="5096932"/>
            <a:ext cx="41204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14220" y="5125153"/>
            <a:ext cx="77893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08574" y="5164663"/>
            <a:ext cx="108938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643079" y="4075289"/>
            <a:ext cx="5245502" cy="2215991"/>
          </a:xfrm>
          <a:prstGeom prst="rect">
            <a:avLst/>
          </a:prstGeom>
          <a:noFill/>
        </p:spPr>
        <p:txBody>
          <a:bodyPr wrap="square" rtlCol="0">
            <a:spAutoFit/>
          </a:bodyPr>
          <a:lstStyle/>
          <a:p>
            <a:r>
              <a:rPr lang="en-US" sz="2400" dirty="0">
                <a:solidFill>
                  <a:srgbClr val="FF0000"/>
                </a:solidFill>
                <a:latin typeface="Apple Chancery" panose="03020702040506060504" pitchFamily="66" charset="-79"/>
                <a:ea typeface="Palatino Linotype" charset="0"/>
                <a:cs typeface="Apple Chancery" panose="03020702040506060504" pitchFamily="66" charset="-79"/>
              </a:rPr>
              <a:t>Remember that </a:t>
            </a:r>
            <a:r>
              <a:rPr lang="en-US" dirty="0">
                <a:solidFill>
                  <a:srgbClr val="0D38D4"/>
                </a:solidFill>
                <a:latin typeface="Palatino Linotype" charset="0"/>
                <a:ea typeface="Palatino Linotype" charset="0"/>
                <a:cs typeface="Palatino Linotype" charset="0"/>
              </a:rPr>
              <a:t>any point </a:t>
            </a:r>
            <a:r>
              <a:rPr lang="en-US" dirty="0">
                <a:latin typeface="Palatino Linotype" charset="0"/>
                <a:ea typeface="Palatino Linotype" charset="0"/>
                <a:cs typeface="Palatino Linotype" charset="0"/>
              </a:rPr>
              <a:t>along a line on the disk </a:t>
            </a:r>
            <a:r>
              <a:rPr lang="en-US" dirty="0">
                <a:solidFill>
                  <a:srgbClr val="0D38D4"/>
                </a:solidFill>
                <a:latin typeface="Palatino Linotype" charset="0"/>
                <a:ea typeface="Palatino Linotype" charset="0"/>
                <a:cs typeface="Palatino Linotype" charset="0"/>
              </a:rPr>
              <a:t>rotates through the same angular displacement </a:t>
            </a:r>
            <a:r>
              <a:rPr lang="en-US" dirty="0">
                <a:latin typeface="Palatino Linotype" charset="0"/>
                <a:ea typeface="Palatino Linotype" charset="0"/>
                <a:cs typeface="Palatino Linotype" charset="0"/>
              </a:rPr>
              <a:t>in the same time. Thus, the </a:t>
            </a:r>
            <a:r>
              <a:rPr lang="en-US" dirty="0">
                <a:solidFill>
                  <a:srgbClr val="0D38D4"/>
                </a:solidFill>
                <a:latin typeface="Palatino Linotype" charset="0"/>
                <a:ea typeface="Palatino Linotype" charset="0"/>
                <a:cs typeface="Palatino Linotype" charset="0"/>
              </a:rPr>
              <a:t>angular velocity of any point must be the same</a:t>
            </a:r>
            <a:r>
              <a:rPr lang="en-US" dirty="0">
                <a:latin typeface="Palatino Linotype" charset="0"/>
                <a:ea typeface="Palatino Linotype" charset="0"/>
                <a:cs typeface="Palatino Linotype" charset="0"/>
              </a:rPr>
              <a:t>!</a:t>
            </a:r>
          </a:p>
          <a:p>
            <a:endParaRPr lang="en-US" dirty="0">
              <a:latin typeface="Palatino Linotype" charset="0"/>
              <a:ea typeface="Palatino Linotype" charset="0"/>
              <a:cs typeface="Palatino Linotype" charset="0"/>
            </a:endParaRPr>
          </a:p>
          <a:p>
            <a:r>
              <a:rPr lang="en-US" sz="2400" dirty="0">
                <a:solidFill>
                  <a:srgbClr val="FF0000"/>
                </a:solidFill>
                <a:latin typeface="Apple Chancery" panose="03020702040506060504" pitchFamily="66" charset="-79"/>
                <a:ea typeface="Palatino Linotype" charset="0"/>
                <a:cs typeface="Apple Chancery" panose="03020702040506060504" pitchFamily="66" charset="-79"/>
              </a:rPr>
              <a:t>So what </a:t>
            </a:r>
            <a:r>
              <a:rPr lang="en-US" dirty="0">
                <a:solidFill>
                  <a:srgbClr val="0D38D4"/>
                </a:solidFill>
                <a:latin typeface="Palatino Linotype" charset="0"/>
                <a:ea typeface="Palatino Linotype" charset="0"/>
                <a:cs typeface="Palatino Linotype" charset="0"/>
              </a:rPr>
              <a:t>does</a:t>
            </a:r>
            <a:r>
              <a:rPr lang="en-US" dirty="0">
                <a:latin typeface="Palatino Linotype" charset="0"/>
                <a:ea typeface="Palatino Linotype" charset="0"/>
                <a:cs typeface="Palatino Linotype" charset="0"/>
              </a:rPr>
              <a:t> </a:t>
            </a:r>
            <a:r>
              <a:rPr lang="en-US" dirty="0">
                <a:solidFill>
                  <a:srgbClr val="0D38D4"/>
                </a:solidFill>
                <a:latin typeface="Palatino Linotype" charset="0"/>
                <a:ea typeface="Palatino Linotype" charset="0"/>
                <a:cs typeface="Palatino Linotype" charset="0"/>
              </a:rPr>
              <a:t>this tell us about</a:t>
            </a:r>
            <a:r>
              <a:rPr lang="en-US" dirty="0">
                <a:latin typeface="Palatino Linotype" charset="0"/>
                <a:ea typeface="Palatino Linotype" charset="0"/>
                <a:cs typeface="Palatino Linotype" charset="0"/>
              </a:rPr>
              <a:t> the </a:t>
            </a:r>
            <a:r>
              <a:rPr lang="en-US" i="1" dirty="0">
                <a:solidFill>
                  <a:srgbClr val="FF0000"/>
                </a:solidFill>
                <a:latin typeface="Palatino Linotype" charset="0"/>
                <a:ea typeface="Palatino Linotype" charset="0"/>
                <a:cs typeface="Palatino Linotype" charset="0"/>
              </a:rPr>
              <a:t>translational</a:t>
            </a:r>
            <a:r>
              <a:rPr lang="en-US" dirty="0">
                <a:solidFill>
                  <a:srgbClr val="FF0000"/>
                </a:solidFill>
                <a:latin typeface="Palatino Linotype" charset="0"/>
                <a:ea typeface="Palatino Linotype" charset="0"/>
                <a:cs typeface="Palatino Linotype" charset="0"/>
              </a:rPr>
              <a:t> </a:t>
            </a:r>
            <a:r>
              <a:rPr lang="en-US" i="1" dirty="0">
                <a:solidFill>
                  <a:srgbClr val="FF0000"/>
                </a:solidFill>
                <a:latin typeface="Palatino Linotype" charset="0"/>
                <a:ea typeface="Palatino Linotype" charset="0"/>
                <a:cs typeface="Palatino Linotype" charset="0"/>
              </a:rPr>
              <a:t>speed</a:t>
            </a:r>
            <a:r>
              <a:rPr lang="en-US" dirty="0">
                <a:solidFill>
                  <a:srgbClr val="FF0000"/>
                </a:solidFill>
                <a:latin typeface="Palatino Linotype" charset="0"/>
                <a:ea typeface="Palatino Linotype" charset="0"/>
                <a:cs typeface="Palatino Linotype" charset="0"/>
              </a:rPr>
              <a:t> </a:t>
            </a:r>
            <a:r>
              <a:rPr lang="en-US" dirty="0">
                <a:latin typeface="Palatino Linotype" charset="0"/>
                <a:ea typeface="Palatino Linotype" charset="0"/>
                <a:cs typeface="Palatino Linotype" charset="0"/>
              </a:rPr>
              <a:t>of each point?</a:t>
            </a:r>
          </a:p>
        </p:txBody>
      </p:sp>
      <p:grpSp>
        <p:nvGrpSpPr>
          <p:cNvPr id="4" name="Group 3">
            <a:extLst>
              <a:ext uri="{FF2B5EF4-FFF2-40B4-BE49-F238E27FC236}">
                <a16:creationId xmlns:a16="http://schemas.microsoft.com/office/drawing/2014/main" id="{45108BEA-9DDD-9F4B-BEEB-6D1C847F5168}"/>
              </a:ext>
            </a:extLst>
          </p:cNvPr>
          <p:cNvGrpSpPr/>
          <p:nvPr/>
        </p:nvGrpSpPr>
        <p:grpSpPr>
          <a:xfrm>
            <a:off x="255419" y="3100949"/>
            <a:ext cx="8633162" cy="735123"/>
            <a:chOff x="255419" y="2913047"/>
            <a:chExt cx="8633162" cy="735123"/>
          </a:xfrm>
        </p:grpSpPr>
        <p:sp>
          <p:nvSpPr>
            <p:cNvPr id="5" name="Rectangle 4"/>
            <p:cNvSpPr/>
            <p:nvPr/>
          </p:nvSpPr>
          <p:spPr>
            <a:xfrm>
              <a:off x="2703688" y="2913047"/>
              <a:ext cx="1196622" cy="59831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41BE03E9-0CFD-304B-8FEA-E185CCEBE4AA}"/>
                </a:ext>
              </a:extLst>
            </p:cNvPr>
            <p:cNvSpPr txBox="1">
              <a:spLocks/>
            </p:cNvSpPr>
            <p:nvPr/>
          </p:nvSpPr>
          <p:spPr>
            <a:xfrm>
              <a:off x="255419" y="2983703"/>
              <a:ext cx="8633162" cy="66446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rgbClr val="FF0000"/>
                  </a:solidFill>
                  <a:latin typeface="Apple Chancery" panose="03020702040506060504" pitchFamily="66" charset="-79"/>
                  <a:cs typeface="Apple Chancery" panose="03020702040506060504" pitchFamily="66" charset="-79"/>
                </a:rPr>
                <a:t>In equation </a:t>
              </a:r>
              <a:r>
                <a:rPr lang="en-US" sz="2000" dirty="0"/>
                <a:t>form:  </a:t>
              </a:r>
              <a:r>
                <a:rPr lang="en-US" b="1" i="1" dirty="0">
                  <a:latin typeface="Cambria Math" charset="0"/>
                  <a:ea typeface="Cambria Math" charset="0"/>
                  <a:cs typeface="Cambria Math" charset="0"/>
                </a:rPr>
                <a:t>	                   </a:t>
              </a:r>
              <a:r>
                <a:rPr lang="en-US" b="1" dirty="0"/>
                <a:t>    </a:t>
              </a:r>
              <a:r>
                <a:rPr lang="en-US" sz="2000" dirty="0"/>
                <a:t>(units are rad/sec)</a:t>
              </a:r>
              <a:endParaRPr lang="en-US" dirty="0"/>
            </a:p>
          </p:txBody>
        </p:sp>
        <p:graphicFrame>
          <p:nvGraphicFramePr>
            <p:cNvPr id="18" name="Object 5">
              <a:extLst>
                <a:ext uri="{FF2B5EF4-FFF2-40B4-BE49-F238E27FC236}">
                  <a16:creationId xmlns:a16="http://schemas.microsoft.com/office/drawing/2014/main" id="{6137C100-C347-9B49-BD68-2F5B46AD8D73}"/>
                </a:ext>
              </a:extLst>
            </p:cNvPr>
            <p:cNvGraphicFramePr>
              <a:graphicFrameLocks noChangeAspect="1"/>
            </p:cNvGraphicFramePr>
            <p:nvPr>
              <p:extLst>
                <p:ext uri="{D42A27DB-BD31-4B8C-83A1-F6EECF244321}">
                  <p14:modId xmlns:p14="http://schemas.microsoft.com/office/powerpoint/2010/main" val="853177925"/>
                </p:ext>
              </p:extLst>
            </p:nvPr>
          </p:nvGraphicFramePr>
          <p:xfrm>
            <a:off x="2898541" y="2935096"/>
            <a:ext cx="744538" cy="576262"/>
          </p:xfrm>
          <a:graphic>
            <a:graphicData uri="http://schemas.openxmlformats.org/presentationml/2006/ole">
              <mc:AlternateContent xmlns:mc="http://schemas.openxmlformats.org/markup-compatibility/2006">
                <mc:Choice xmlns:v="urn:schemas-microsoft-com:vml" Requires="v">
                  <p:oleObj spid="_x0000_s27668" name="Equation" r:id="rId3" imgW="508000" imgH="393700" progId="Equation.DSMT4">
                    <p:embed/>
                  </p:oleObj>
                </mc:Choice>
                <mc:Fallback>
                  <p:oleObj name="Equation" r:id="rId3" imgW="508000" imgH="393700" progId="Equation.DSMT4">
                    <p:embed/>
                    <p:pic>
                      <p:nvPicPr>
                        <p:cNvPr id="15371" name="Object 5"/>
                        <p:cNvPicPr>
                          <a:picLocks noChangeAspect="1" noChangeArrowheads="1"/>
                        </p:cNvPicPr>
                        <p:nvPr/>
                      </p:nvPicPr>
                      <p:blipFill>
                        <a:blip r:embed="rId4"/>
                        <a:srcRect/>
                        <a:stretch>
                          <a:fillRect/>
                        </a:stretch>
                      </p:blipFill>
                      <p:spPr bwMode="auto">
                        <a:xfrm>
                          <a:off x="2898541" y="2935096"/>
                          <a:ext cx="744538" cy="5762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19" name="Content Placeholder 2">
            <a:extLst>
              <a:ext uri="{FF2B5EF4-FFF2-40B4-BE49-F238E27FC236}">
                <a16:creationId xmlns:a16="http://schemas.microsoft.com/office/drawing/2014/main" id="{B46E1044-55F4-604C-88B8-D3CBF1B63DFC}"/>
              </a:ext>
            </a:extLst>
          </p:cNvPr>
          <p:cNvSpPr txBox="1">
            <a:spLocks/>
          </p:cNvSpPr>
          <p:nvPr/>
        </p:nvSpPr>
        <p:spPr>
          <a:xfrm>
            <a:off x="255418" y="1824486"/>
            <a:ext cx="8834943" cy="70785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rgbClr val="FF0000"/>
                </a:solidFill>
                <a:latin typeface="Apple Chancery" panose="03020702040506060504" pitchFamily="66" charset="-79"/>
                <a:cs typeface="Apple Chancery" panose="03020702040506060504" pitchFamily="66" charset="-79"/>
              </a:rPr>
              <a:t>In rotational motion</a:t>
            </a:r>
            <a:r>
              <a:rPr lang="en-US" sz="2000" dirty="0"/>
              <a:t>, the </a:t>
            </a:r>
            <a:r>
              <a:rPr lang="en-US" sz="2000" dirty="0">
                <a:solidFill>
                  <a:srgbClr val="0D38D4"/>
                </a:solidFill>
              </a:rPr>
              <a:t>rate of change of position </a:t>
            </a:r>
            <a:r>
              <a:rPr lang="en-US" sz="2000" dirty="0"/>
              <a:t>(</a:t>
            </a:r>
            <a:r>
              <a:rPr lang="en-US" sz="2000" dirty="0">
                <a:solidFill>
                  <a:srgbClr val="31BB05"/>
                </a:solidFill>
              </a:rPr>
              <a:t>aka angular displacement</a:t>
            </a:r>
            <a:r>
              <a:rPr lang="en-US" sz="2000" dirty="0"/>
              <a:t>) is </a:t>
            </a:r>
            <a:r>
              <a:rPr lang="en-US" sz="2000" dirty="0">
                <a:solidFill>
                  <a:srgbClr val="0D38D4"/>
                </a:solidFill>
              </a:rPr>
              <a:t>called</a:t>
            </a:r>
            <a:r>
              <a:rPr lang="en-US" sz="2000" dirty="0"/>
              <a:t> the </a:t>
            </a:r>
            <a:r>
              <a:rPr lang="en-US" sz="2000" dirty="0">
                <a:solidFill>
                  <a:srgbClr val="0D38D4"/>
                </a:solidFill>
              </a:rPr>
              <a:t>angular velocity (𝛚) </a:t>
            </a:r>
            <a:r>
              <a:rPr lang="en-US" sz="2000" dirty="0"/>
              <a:t>measured in rad/sec.</a:t>
            </a:r>
            <a:endParaRPr lang="en-US" sz="1800" dirty="0"/>
          </a:p>
        </p:txBody>
      </p:sp>
      <p:sp>
        <p:nvSpPr>
          <p:cNvPr id="23" name="Content Placeholder 2">
            <a:extLst>
              <a:ext uri="{FF2B5EF4-FFF2-40B4-BE49-F238E27FC236}">
                <a16:creationId xmlns:a16="http://schemas.microsoft.com/office/drawing/2014/main" id="{2D00E5B4-0920-684C-8ABE-E139C4EDB010}"/>
              </a:ext>
            </a:extLst>
          </p:cNvPr>
          <p:cNvSpPr txBox="1">
            <a:spLocks/>
          </p:cNvSpPr>
          <p:nvPr/>
        </p:nvSpPr>
        <p:spPr>
          <a:xfrm>
            <a:off x="159873" y="2548027"/>
            <a:ext cx="8633162" cy="5253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n-US" sz="1800" dirty="0">
                <a:solidFill>
                  <a:srgbClr val="FF0000"/>
                </a:solidFill>
                <a:latin typeface="Apple Chancery" panose="03020702040506060504" pitchFamily="66" charset="-79"/>
                <a:cs typeface="Apple Chancery" panose="03020702040506060504" pitchFamily="66" charset="-79"/>
              </a:rPr>
              <a:t>Note that </a:t>
            </a:r>
            <a:r>
              <a:rPr lang="en-US" sz="1800" dirty="0">
                <a:solidFill>
                  <a:srgbClr val="0D38D4"/>
                </a:solidFill>
              </a:rPr>
              <a:t>this is </a:t>
            </a:r>
            <a:r>
              <a:rPr lang="en-US" sz="1800" dirty="0"/>
              <a:t>NOT a double-u! It’s a Greek letter: </a:t>
            </a:r>
            <a:r>
              <a:rPr lang="en-US" sz="1800" dirty="0">
                <a:solidFill>
                  <a:srgbClr val="0D38D4"/>
                </a:solidFill>
              </a:rPr>
              <a:t>omega</a:t>
            </a:r>
            <a:r>
              <a:rPr lang="en-US" sz="1800" dirty="0"/>
              <a:t>.</a:t>
            </a:r>
          </a:p>
        </p:txBody>
      </p:sp>
    </p:spTree>
    <p:extLst>
      <p:ext uri="{BB962C8B-B14F-4D97-AF65-F5344CB8AC3E}">
        <p14:creationId xmlns:p14="http://schemas.microsoft.com/office/powerpoint/2010/main" val="427175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dissolve">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par>
                                <p:cTn id="23" presetID="9"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par>
                                <p:cTn id="26" presetID="9"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dissolve">
                                      <p:cBhvr>
                                        <p:cTn id="31" dur="500"/>
                                        <p:tgtEl>
                                          <p:spTgt spid="2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dissolve">
                                      <p:cBhvr>
                                        <p:cTn id="34" dur="500"/>
                                        <p:tgtEl>
                                          <p:spTgt spid="2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dissolve">
                                      <p:cBhvr>
                                        <p:cTn id="37" dur="500"/>
                                        <p:tgtEl>
                                          <p:spTgt spid="22"/>
                                        </p:tgtEl>
                                      </p:cBhvr>
                                    </p:animEffect>
                                  </p:childTnLst>
                                </p:cTn>
                              </p:par>
                              <p:par>
                                <p:cTn id="38" presetID="9"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dissolve">
                                      <p:cBhvr>
                                        <p:cTn id="40" dur="500"/>
                                        <p:tgtEl>
                                          <p:spTgt spid="28"/>
                                        </p:tgtEl>
                                      </p:cBhvr>
                                    </p:animEffect>
                                  </p:childTnLst>
                                </p:cTn>
                              </p:par>
                              <p:par>
                                <p:cTn id="41" presetID="9"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dissolve">
                                      <p:cBhvr>
                                        <p:cTn id="43" dur="500"/>
                                        <p:tgtEl>
                                          <p:spTgt spid="29"/>
                                        </p:tgtEl>
                                      </p:cBhvr>
                                    </p:animEffect>
                                  </p:childTnLst>
                                </p:cTn>
                              </p:par>
                              <p:par>
                                <p:cTn id="44" presetID="9"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dissolve">
                                      <p:cBhvr>
                                        <p:cTn id="46" dur="500"/>
                                        <p:tgtEl>
                                          <p:spTgt spid="31"/>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dissolve">
                                      <p:cBhvr>
                                        <p:cTn id="4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21" grpId="0" animBg="1"/>
      <p:bldP spid="22" grpId="0" animBg="1"/>
      <p:bldP spid="33"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4088"/>
            <a:ext cx="8229600" cy="710458"/>
          </a:xfrm>
        </p:spPr>
        <p:txBody>
          <a:bodyPr/>
          <a:lstStyle/>
          <a:p>
            <a:r>
              <a:rPr lang="en-US" dirty="0"/>
              <a:t>Velocity: v vs.</a:t>
            </a:r>
            <a:r>
              <a:rPr lang="en-US" b="1" dirty="0"/>
              <a:t> </a:t>
            </a:r>
            <a:r>
              <a:rPr lang="en-US" dirty="0"/>
              <a:t>𝛚 </a:t>
            </a:r>
          </a:p>
        </p:txBody>
      </p:sp>
      <p:sp>
        <p:nvSpPr>
          <p:cNvPr id="3" name="Content Placeholder 2"/>
          <p:cNvSpPr>
            <a:spLocks noGrp="1"/>
          </p:cNvSpPr>
          <p:nvPr>
            <p:ph idx="1"/>
          </p:nvPr>
        </p:nvSpPr>
        <p:spPr>
          <a:xfrm>
            <a:off x="289933" y="1737047"/>
            <a:ext cx="8697950" cy="723811"/>
          </a:xfrm>
        </p:spPr>
        <p:txBody>
          <a:bodyPr>
            <a:normAutofit lnSpcReduction="10000"/>
          </a:bodyPr>
          <a:lstStyle/>
          <a:p>
            <a:pPr marL="0" indent="0">
              <a:buNone/>
            </a:pPr>
            <a:r>
              <a:rPr lang="en-US" sz="2000" dirty="0">
                <a:solidFill>
                  <a:srgbClr val="FF0000"/>
                </a:solidFill>
                <a:latin typeface="Apple Chancery" panose="03020702040506060504" pitchFamily="66" charset="-79"/>
                <a:cs typeface="Apple Chancery" panose="03020702040506060504" pitchFamily="66" charset="-79"/>
              </a:rPr>
              <a:t>T</a:t>
            </a:r>
            <a:r>
              <a:rPr lang="en-US" dirty="0">
                <a:solidFill>
                  <a:srgbClr val="FF0000"/>
                </a:solidFill>
                <a:latin typeface="Apple Chancery" panose="03020702040506060504" pitchFamily="66" charset="-79"/>
                <a:cs typeface="Apple Chancery" panose="03020702040506060504" pitchFamily="66" charset="-79"/>
              </a:rPr>
              <a:t>he </a:t>
            </a:r>
            <a:r>
              <a:rPr lang="en-US" u="sng" dirty="0">
                <a:solidFill>
                  <a:srgbClr val="FF0000"/>
                </a:solidFill>
                <a:latin typeface="Apple Chancery" panose="03020702040506060504" pitchFamily="66" charset="-79"/>
                <a:cs typeface="Apple Chancery" panose="03020702040506060504" pitchFamily="66" charset="-79"/>
              </a:rPr>
              <a:t>translational</a:t>
            </a:r>
            <a:r>
              <a:rPr lang="en-US" dirty="0">
                <a:solidFill>
                  <a:srgbClr val="FF0000"/>
                </a:solidFill>
                <a:latin typeface="Apple Chancery" panose="03020702040506060504" pitchFamily="66" charset="-79"/>
                <a:cs typeface="Apple Chancery" panose="03020702040506060504" pitchFamily="66" charset="-79"/>
              </a:rPr>
              <a:t> velocity </a:t>
            </a:r>
            <a:r>
              <a:rPr lang="en-US" sz="2000" dirty="0"/>
              <a:t>of each point, however, depends on its position relative to the axis of rotation (its radial distance).</a:t>
            </a:r>
          </a:p>
        </p:txBody>
      </p:sp>
      <p:pic>
        <p:nvPicPr>
          <p:cNvPr id="4" name="Picture 3"/>
          <p:cNvPicPr>
            <a:picLocks noChangeAspect="1"/>
          </p:cNvPicPr>
          <p:nvPr/>
        </p:nvPicPr>
        <p:blipFill>
          <a:blip r:embed="rId2"/>
          <a:stretch>
            <a:fillRect/>
          </a:stretch>
        </p:blipFill>
        <p:spPr>
          <a:xfrm>
            <a:off x="6220490" y="3919019"/>
            <a:ext cx="2683915" cy="2026356"/>
          </a:xfrm>
          <a:prstGeom prst="rect">
            <a:avLst/>
          </a:prstGeom>
        </p:spPr>
      </p:pic>
      <p:sp>
        <p:nvSpPr>
          <p:cNvPr id="5" name="Content Placeholder 2"/>
          <p:cNvSpPr txBox="1">
            <a:spLocks/>
          </p:cNvSpPr>
          <p:nvPr/>
        </p:nvSpPr>
        <p:spPr>
          <a:xfrm>
            <a:off x="457200" y="4541850"/>
            <a:ext cx="5601443" cy="102553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Wingdings" charset="2"/>
              <a:buChar char="q"/>
              <a:defRPr sz="2000" kern="1200">
                <a:solidFill>
                  <a:schemeClr val="tx1">
                    <a:lumMod val="75000"/>
                    <a:lumOff val="25000"/>
                  </a:schemeClr>
                </a:solidFill>
                <a:latin typeface="Palatino Linotype" charset="0"/>
                <a:ea typeface="Palatino Linotype" charset="0"/>
                <a:cs typeface="Palatino Linotype" charset="0"/>
              </a:defRPr>
            </a:lvl1pPr>
            <a:lvl2pPr marL="384048" indent="-182880" algn="l" defTabSz="914400" rtl="0" eaLnBrk="1" latinLnBrk="0" hangingPunct="1">
              <a:lnSpc>
                <a:spcPct val="90000"/>
              </a:lnSpc>
              <a:spcBef>
                <a:spcPts val="200"/>
              </a:spcBef>
              <a:spcAft>
                <a:spcPts val="400"/>
              </a:spcAft>
              <a:buClr>
                <a:schemeClr val="accent1"/>
              </a:buClr>
              <a:buFont typeface="Wingdings" charset="2"/>
              <a:buChar char="§"/>
              <a:defRPr sz="1800" kern="1200">
                <a:solidFill>
                  <a:schemeClr val="tx1">
                    <a:lumMod val="75000"/>
                    <a:lumOff val="25000"/>
                  </a:schemeClr>
                </a:solidFill>
                <a:latin typeface="Palatino Linotype" charset="0"/>
                <a:ea typeface="Palatino Linotype" charset="0"/>
                <a:cs typeface="Palatino Linotype" charset="0"/>
              </a:defRPr>
            </a:lvl2pPr>
            <a:lvl3pPr marL="56692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3pPr>
            <a:lvl4pPr marL="74980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4pPr>
            <a:lvl5pPr marL="93268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None/>
            </a:pPr>
            <a:r>
              <a:rPr lang="en-US" sz="2400" dirty="0">
                <a:solidFill>
                  <a:srgbClr val="FF0000"/>
                </a:solidFill>
                <a:latin typeface="Apple Chancery" panose="03020702040506060504" pitchFamily="66" charset="-79"/>
                <a:cs typeface="Apple Chancery" panose="03020702040506060504" pitchFamily="66" charset="-79"/>
              </a:rPr>
              <a:t>Farther out</a:t>
            </a:r>
            <a:r>
              <a:rPr lang="en-US" sz="2000" dirty="0">
                <a:latin typeface="Times New Roman" panose="02020603050405020304" pitchFamily="18" charset="0"/>
                <a:cs typeface="Times New Roman" panose="02020603050405020304" pitchFamily="18" charset="0"/>
              </a:rPr>
              <a:t>, </a:t>
            </a:r>
            <a:r>
              <a:rPr lang="en-US" sz="2000" dirty="0">
                <a:solidFill>
                  <a:srgbClr val="0D38D4"/>
                </a:solidFill>
                <a:latin typeface="Times New Roman" panose="02020603050405020304" pitchFamily="18" charset="0"/>
                <a:cs typeface="Times New Roman" panose="02020603050405020304" pitchFamily="18" charset="0"/>
              </a:rPr>
              <a:t>points have to move faster </a:t>
            </a:r>
            <a:r>
              <a:rPr lang="en-US" sz="2000" dirty="0">
                <a:latin typeface="Times New Roman" panose="02020603050405020304" pitchFamily="18" charset="0"/>
                <a:cs typeface="Times New Roman" panose="02020603050405020304" pitchFamily="18" charset="0"/>
              </a:rPr>
              <a:t>to get through the same angular displacement in the same time. </a:t>
            </a:r>
          </a:p>
        </p:txBody>
      </p:sp>
      <p:sp>
        <p:nvSpPr>
          <p:cNvPr id="7" name="Rectangle 6"/>
          <p:cNvSpPr/>
          <p:nvPr/>
        </p:nvSpPr>
        <p:spPr>
          <a:xfrm>
            <a:off x="2705809" y="5560803"/>
            <a:ext cx="1196622" cy="45304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6" name="TextBox 5"/>
              <p:cNvSpPr txBox="1"/>
              <p:nvPr/>
            </p:nvSpPr>
            <p:spPr>
              <a:xfrm>
                <a:off x="2824337" y="5617524"/>
                <a:ext cx="94032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charset="0"/>
                            </a:rPr>
                            <m:t>𝑣</m:t>
                          </m:r>
                        </m:e>
                        <m:sub>
                          <m:r>
                            <a:rPr lang="en-US" sz="2000" b="0" i="1" smtClean="0">
                              <a:latin typeface="Cambria Math" charset="0"/>
                            </a:rPr>
                            <m:t>𝑡</m:t>
                          </m:r>
                        </m:sub>
                      </m:sSub>
                      <m:r>
                        <a:rPr lang="en-US" sz="2000" b="0" i="1" smtClean="0">
                          <a:latin typeface="Cambria Math" charset="0"/>
                        </a:rPr>
                        <m:t>=</m:t>
                      </m:r>
                      <m:r>
                        <a:rPr lang="en-US" sz="2000" b="0" i="1" smtClean="0">
                          <a:latin typeface="Cambria Math" charset="0"/>
                        </a:rPr>
                        <m:t>𝑟</m:t>
                      </m:r>
                      <m:r>
                        <a:rPr lang="en-US" sz="2000" b="0" i="1" smtClean="0">
                          <a:latin typeface="Cambria Math" charset="0"/>
                          <a:ea typeface="Cambria Math" charset="0"/>
                          <a:cs typeface="Cambria Math" charset="0"/>
                        </a:rPr>
                        <m:t>𝜔</m:t>
                      </m:r>
                    </m:oMath>
                  </m:oMathPara>
                </a14:m>
                <a:endParaRPr lang="en-US" sz="2000" dirty="0"/>
              </a:p>
            </p:txBody>
          </p:sp>
        </mc:Choice>
        <mc:Fallback>
          <p:sp>
            <p:nvSpPr>
              <p:cNvPr id="6" name="TextBox 5"/>
              <p:cNvSpPr txBox="1">
                <a:spLocks noRot="1" noChangeAspect="1" noMove="1" noResize="1" noEditPoints="1" noAdjustHandles="1" noChangeArrowheads="1" noChangeShapeType="1" noTextEdit="1"/>
              </p:cNvSpPr>
              <p:nvPr/>
            </p:nvSpPr>
            <p:spPr>
              <a:xfrm>
                <a:off x="2824337" y="5617524"/>
                <a:ext cx="940321" cy="307777"/>
              </a:xfrm>
              <a:prstGeom prst="rect">
                <a:avLst/>
              </a:prstGeom>
              <a:blipFill>
                <a:blip r:embed="rId3"/>
                <a:stretch>
                  <a:fillRect l="-4000" r="-2667" b="-12000"/>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266D81B3-857D-0347-8E48-7112F99AC7D9}"/>
              </a:ext>
            </a:extLst>
          </p:cNvPr>
          <p:cNvSpPr txBox="1">
            <a:spLocks/>
          </p:cNvSpPr>
          <p:nvPr/>
        </p:nvSpPr>
        <p:spPr>
          <a:xfrm>
            <a:off x="503421" y="2466127"/>
            <a:ext cx="8270973" cy="72381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a:solidFill>
                  <a:srgbClr val="FF0000"/>
                </a:solidFill>
                <a:latin typeface="Apple Chancery" panose="03020702040506060504" pitchFamily="66" charset="-79"/>
                <a:cs typeface="Apple Chancery" panose="03020702040506060504" pitchFamily="66" charset="-79"/>
              </a:rPr>
              <a:t>Note that this </a:t>
            </a:r>
            <a:r>
              <a:rPr lang="en-US" sz="2000" dirty="0">
                <a:solidFill>
                  <a:srgbClr val="0D38D4"/>
                </a:solidFill>
              </a:rPr>
              <a:t>translational velocity </a:t>
            </a:r>
            <a:r>
              <a:rPr lang="en-US" sz="2000" dirty="0"/>
              <a:t>is also </a:t>
            </a:r>
            <a:r>
              <a:rPr lang="en-US" sz="2000" dirty="0">
                <a:solidFill>
                  <a:srgbClr val="0D38D4"/>
                </a:solidFill>
              </a:rPr>
              <a:t>known as </a:t>
            </a:r>
            <a:r>
              <a:rPr lang="en-US" sz="2000" dirty="0"/>
              <a:t>the </a:t>
            </a:r>
            <a:r>
              <a:rPr lang="en-US" sz="2000" i="1" dirty="0">
                <a:solidFill>
                  <a:srgbClr val="0D38D4"/>
                </a:solidFill>
              </a:rPr>
              <a:t>tangential velocity</a:t>
            </a:r>
            <a:r>
              <a:rPr lang="en-US" sz="2000" dirty="0"/>
              <a:t> because this </a:t>
            </a:r>
            <a:r>
              <a:rPr lang="en-US" sz="2000" dirty="0">
                <a:solidFill>
                  <a:srgbClr val="31BB05"/>
                </a:solidFill>
              </a:rPr>
              <a:t>vector</a:t>
            </a:r>
            <a:r>
              <a:rPr lang="en-US" sz="2000" dirty="0"/>
              <a:t> is </a:t>
            </a:r>
            <a:r>
              <a:rPr lang="en-US" sz="2000" dirty="0">
                <a:solidFill>
                  <a:srgbClr val="31BB05"/>
                </a:solidFill>
              </a:rPr>
              <a:t>tangent to the arc </a:t>
            </a:r>
            <a:r>
              <a:rPr lang="en-US" sz="2000" dirty="0"/>
              <a:t>the body is traveling along!</a:t>
            </a:r>
          </a:p>
        </p:txBody>
      </p:sp>
      <p:sp>
        <p:nvSpPr>
          <p:cNvPr id="9" name="Content Placeholder 2">
            <a:extLst>
              <a:ext uri="{FF2B5EF4-FFF2-40B4-BE49-F238E27FC236}">
                <a16:creationId xmlns:a16="http://schemas.microsoft.com/office/drawing/2014/main" id="{71C0E9D4-E707-8D40-95A0-A5F231CE3593}"/>
              </a:ext>
            </a:extLst>
          </p:cNvPr>
          <p:cNvSpPr txBox="1">
            <a:spLocks/>
          </p:cNvSpPr>
          <p:nvPr/>
        </p:nvSpPr>
        <p:spPr>
          <a:xfrm>
            <a:off x="289933" y="1230661"/>
            <a:ext cx="8697950" cy="44413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rgbClr val="FF0000"/>
                </a:solidFill>
                <a:latin typeface="Apple Chancery" panose="03020702040506060504" pitchFamily="66" charset="-79"/>
                <a:cs typeface="Apple Chancery" panose="03020702040506060504" pitchFamily="66" charset="-79"/>
              </a:rPr>
              <a:t>We know </a:t>
            </a:r>
            <a:r>
              <a:rPr lang="en-US" sz="2000" dirty="0"/>
              <a:t>the angular velocity (𝛚) of any point on the disk must be equal. </a:t>
            </a:r>
          </a:p>
        </p:txBody>
      </p:sp>
      <p:sp>
        <p:nvSpPr>
          <p:cNvPr id="10" name="Content Placeholder 2">
            <a:extLst>
              <a:ext uri="{FF2B5EF4-FFF2-40B4-BE49-F238E27FC236}">
                <a16:creationId xmlns:a16="http://schemas.microsoft.com/office/drawing/2014/main" id="{AEE3573D-EA32-394C-9964-C930544CE8B7}"/>
              </a:ext>
            </a:extLst>
          </p:cNvPr>
          <p:cNvSpPr txBox="1">
            <a:spLocks/>
          </p:cNvSpPr>
          <p:nvPr/>
        </p:nvSpPr>
        <p:spPr>
          <a:xfrm>
            <a:off x="239595" y="3798825"/>
            <a:ext cx="5819048" cy="72381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Wingdings" charset="2"/>
              <a:buChar char="q"/>
              <a:defRPr sz="2000" kern="1200">
                <a:solidFill>
                  <a:schemeClr val="tx1">
                    <a:lumMod val="75000"/>
                    <a:lumOff val="25000"/>
                  </a:schemeClr>
                </a:solidFill>
                <a:latin typeface="Palatino Linotype" charset="0"/>
                <a:ea typeface="Palatino Linotype" charset="0"/>
                <a:cs typeface="Palatino Linotype" charset="0"/>
              </a:defRPr>
            </a:lvl1pPr>
            <a:lvl2pPr marL="384048" indent="-182880" algn="l" defTabSz="914400" rtl="0" eaLnBrk="1" latinLnBrk="0" hangingPunct="1">
              <a:lnSpc>
                <a:spcPct val="90000"/>
              </a:lnSpc>
              <a:spcBef>
                <a:spcPts val="200"/>
              </a:spcBef>
              <a:spcAft>
                <a:spcPts val="400"/>
              </a:spcAft>
              <a:buClr>
                <a:schemeClr val="accent1"/>
              </a:buClr>
              <a:buFont typeface="Wingdings" charset="2"/>
              <a:buChar char="§"/>
              <a:defRPr sz="1800" kern="1200">
                <a:solidFill>
                  <a:schemeClr val="tx1">
                    <a:lumMod val="75000"/>
                    <a:lumOff val="25000"/>
                  </a:schemeClr>
                </a:solidFill>
                <a:latin typeface="Palatino Linotype" charset="0"/>
                <a:ea typeface="Palatino Linotype" charset="0"/>
                <a:cs typeface="Palatino Linotype" charset="0"/>
              </a:defRPr>
            </a:lvl2pPr>
            <a:lvl3pPr marL="56692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3pPr>
            <a:lvl4pPr marL="74980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4pPr>
            <a:lvl5pPr marL="93268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None/>
            </a:pPr>
            <a:r>
              <a:rPr lang="en-US" sz="2400" dirty="0">
                <a:solidFill>
                  <a:srgbClr val="FF0000"/>
                </a:solidFill>
                <a:latin typeface="Apple Chancery" panose="03020702040506060504" pitchFamily="66" charset="-79"/>
                <a:cs typeface="Apple Chancery" panose="03020702040506060504" pitchFamily="66" charset="-79"/>
              </a:rPr>
              <a:t>The closer to the center</a:t>
            </a:r>
            <a:r>
              <a:rPr lang="en-US" sz="2000" dirty="0">
                <a:latin typeface="Times New Roman" panose="02020603050405020304" pitchFamily="18" charset="0"/>
                <a:cs typeface="Times New Roman" panose="02020603050405020304" pitchFamily="18" charset="0"/>
              </a:rPr>
              <a:t>, the </a:t>
            </a:r>
            <a:r>
              <a:rPr lang="en-US" sz="2000" dirty="0">
                <a:solidFill>
                  <a:srgbClr val="0D38D4"/>
                </a:solidFill>
                <a:latin typeface="Times New Roman" panose="02020603050405020304" pitchFamily="18" charset="0"/>
                <a:cs typeface="Times New Roman" panose="02020603050405020304" pitchFamily="18" charset="0"/>
              </a:rPr>
              <a:t>slower each point has to move </a:t>
            </a:r>
            <a:r>
              <a:rPr lang="en-US" sz="2000" dirty="0">
                <a:latin typeface="Times New Roman" panose="02020603050405020304" pitchFamily="18" charset="0"/>
                <a:cs typeface="Times New Roman" panose="02020603050405020304" pitchFamily="18" charset="0"/>
              </a:rPr>
              <a:t>per unit time </a:t>
            </a:r>
            <a:r>
              <a:rPr lang="en-US" sz="2000" dirty="0">
                <a:solidFill>
                  <a:srgbClr val="0D38D4"/>
                </a:solidFill>
                <a:latin typeface="Times New Roman" panose="02020603050405020304" pitchFamily="18" charset="0"/>
                <a:cs typeface="Times New Roman" panose="02020603050405020304" pitchFamily="18" charset="0"/>
              </a:rPr>
              <a:t>to achieve the same 𝛚</a:t>
            </a:r>
            <a:r>
              <a:rPr lang="en-US" sz="2000" dirty="0">
                <a:latin typeface="Times New Roman" panose="02020603050405020304" pitchFamily="18" charset="0"/>
                <a:cs typeface="Times New Roman" panose="02020603050405020304" pitchFamily="18" charset="0"/>
              </a:rPr>
              <a:t>. </a:t>
            </a:r>
          </a:p>
        </p:txBody>
      </p:sp>
      <p:sp>
        <p:nvSpPr>
          <p:cNvPr id="11" name="Content Placeholder 2">
            <a:extLst>
              <a:ext uri="{FF2B5EF4-FFF2-40B4-BE49-F238E27FC236}">
                <a16:creationId xmlns:a16="http://schemas.microsoft.com/office/drawing/2014/main" id="{162A4774-A188-4049-929B-34256989811E}"/>
              </a:ext>
            </a:extLst>
          </p:cNvPr>
          <p:cNvSpPr txBox="1">
            <a:spLocks/>
          </p:cNvSpPr>
          <p:nvPr/>
        </p:nvSpPr>
        <p:spPr>
          <a:xfrm>
            <a:off x="457200" y="5595742"/>
            <a:ext cx="5819048" cy="45304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Wingdings" charset="2"/>
              <a:buChar char="q"/>
              <a:defRPr sz="2000" kern="1200">
                <a:solidFill>
                  <a:schemeClr val="tx1">
                    <a:lumMod val="75000"/>
                    <a:lumOff val="25000"/>
                  </a:schemeClr>
                </a:solidFill>
                <a:latin typeface="Palatino Linotype" charset="0"/>
                <a:ea typeface="Palatino Linotype" charset="0"/>
                <a:cs typeface="Palatino Linotype" charset="0"/>
              </a:defRPr>
            </a:lvl1pPr>
            <a:lvl2pPr marL="384048" indent="-182880" algn="l" defTabSz="914400" rtl="0" eaLnBrk="1" latinLnBrk="0" hangingPunct="1">
              <a:lnSpc>
                <a:spcPct val="90000"/>
              </a:lnSpc>
              <a:spcBef>
                <a:spcPts val="200"/>
              </a:spcBef>
              <a:spcAft>
                <a:spcPts val="400"/>
              </a:spcAft>
              <a:buClr>
                <a:schemeClr val="accent1"/>
              </a:buClr>
              <a:buFont typeface="Wingdings" charset="2"/>
              <a:buChar char="§"/>
              <a:defRPr sz="1800" kern="1200">
                <a:solidFill>
                  <a:schemeClr val="tx1">
                    <a:lumMod val="75000"/>
                    <a:lumOff val="25000"/>
                  </a:schemeClr>
                </a:solidFill>
                <a:latin typeface="Palatino Linotype" charset="0"/>
                <a:ea typeface="Palatino Linotype" charset="0"/>
                <a:cs typeface="Palatino Linotype" charset="0"/>
              </a:defRPr>
            </a:lvl2pPr>
            <a:lvl3pPr marL="56692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3pPr>
            <a:lvl4pPr marL="74980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4pPr>
            <a:lvl5pPr marL="93268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None/>
            </a:pPr>
            <a:r>
              <a:rPr lang="en-US" sz="2400" dirty="0">
                <a:solidFill>
                  <a:srgbClr val="FF0000"/>
                </a:solidFill>
                <a:latin typeface="Apple Chancery" panose="03020702040506060504" pitchFamily="66" charset="-79"/>
                <a:cs typeface="Apple Chancery" panose="03020702040506060504" pitchFamily="66" charset="-79"/>
              </a:rPr>
              <a:t>In other words</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313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ssolve">
                                      <p:cBhvr>
                                        <p:cTn id="30" dur="500"/>
                                        <p:tgtEl>
                                          <p:spTgt spid="6"/>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dissolv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animBg="1"/>
      <p:bldP spid="6" grpId="0"/>
      <p:bldP spid="8"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36276</TotalTime>
  <Words>4176</Words>
  <Application>Microsoft Macintosh PowerPoint</Application>
  <PresentationFormat>On-screen Show (4:3)</PresentationFormat>
  <Paragraphs>272</Paragraphs>
  <Slides>33</Slides>
  <Notes>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45" baseType="lpstr">
      <vt:lpstr>Apple Chancery</vt:lpstr>
      <vt:lpstr>Arial</vt:lpstr>
      <vt:lpstr>Calibri</vt:lpstr>
      <vt:lpstr>Cambria Math</vt:lpstr>
      <vt:lpstr>Gill Sans</vt:lpstr>
      <vt:lpstr>Lucida Grande</vt:lpstr>
      <vt:lpstr>Palatino Linotype</vt:lpstr>
      <vt:lpstr>Times New Roman</vt:lpstr>
      <vt:lpstr>Wingdings</vt:lpstr>
      <vt:lpstr>Office Theme</vt:lpstr>
      <vt:lpstr>Equation</vt:lpstr>
      <vt:lpstr>Equation.DSMT4</vt:lpstr>
      <vt:lpstr>General announcements</vt:lpstr>
      <vt:lpstr>The Beginning</vt:lpstr>
      <vt:lpstr>Some terminology</vt:lpstr>
      <vt:lpstr>Position</vt:lpstr>
      <vt:lpstr>PowerPoint Presentation</vt:lpstr>
      <vt:lpstr>PowerPoint Presentation</vt:lpstr>
      <vt:lpstr>Position: 𝛥x vs. 𝛥θ </vt:lpstr>
      <vt:lpstr>Velocity</vt:lpstr>
      <vt:lpstr>Velocity: v vs. 𝛚 </vt:lpstr>
      <vt:lpstr>Acceleration</vt:lpstr>
      <vt:lpstr>Some conceptual practice</vt:lpstr>
      <vt:lpstr>PowerPoint Presentation</vt:lpstr>
      <vt:lpstr>PowerPoint Presentation</vt:lpstr>
      <vt:lpstr>Sign conventions with rotation</vt:lpstr>
      <vt:lpstr>Sign conventions with rotation</vt:lpstr>
      <vt:lpstr>Rotational kinematics</vt:lpstr>
      <vt:lpstr>Sign conventions with calculations</vt:lpstr>
      <vt:lpstr>Rotational kinematics problem (7.5)</vt:lpstr>
      <vt:lpstr>Rotational kinematics practice - 1</vt:lpstr>
      <vt:lpstr>Rotational kinematics practice - 2</vt:lpstr>
      <vt:lpstr>Rotational kinematics practice - 3</vt:lpstr>
      <vt:lpstr>Rotational kinematics practice - answers</vt:lpstr>
      <vt:lpstr>Point of contact on a rolling object</vt:lpstr>
      <vt:lpstr>PowerPoint Presentation</vt:lpstr>
      <vt:lpstr>PowerPoint Presentation</vt:lpstr>
      <vt:lpstr>PowerPoint Presentation</vt:lpstr>
      <vt:lpstr>PowerPoint Presentation</vt:lpstr>
      <vt:lpstr>PowerPoint Presentation</vt:lpstr>
      <vt:lpstr>Angular velocity on a disk  (Ms. Dunham’s version)</vt:lpstr>
      <vt:lpstr>Angular velocity on a disk</vt:lpstr>
      <vt:lpstr>Point of contact on a rolling object</vt:lpstr>
      <vt:lpstr>PowerPoint Presentation</vt:lpstr>
      <vt:lpstr>Quiz 1</vt:lpstr>
    </vt:vector>
  </TitlesOfParts>
  <Company>Polytechnic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Fletcher</dc:creator>
  <cp:lastModifiedBy>Microsoft Office User</cp:lastModifiedBy>
  <cp:revision>740</cp:revision>
  <cp:lastPrinted>2017-11-14T01:56:41Z</cp:lastPrinted>
  <dcterms:created xsi:type="dcterms:W3CDTF">2017-08-16T17:34:12Z</dcterms:created>
  <dcterms:modified xsi:type="dcterms:W3CDTF">2020-11-03T22:01:08Z</dcterms:modified>
</cp:coreProperties>
</file>